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23" r:id="rId2"/>
    <p:sldId id="256" r:id="rId3"/>
    <p:sldId id="257" r:id="rId4"/>
    <p:sldId id="282" r:id="rId5"/>
    <p:sldId id="277" r:id="rId6"/>
    <p:sldId id="280" r:id="rId7"/>
    <p:sldId id="286" r:id="rId8"/>
    <p:sldId id="301" r:id="rId9"/>
    <p:sldId id="347" r:id="rId10"/>
    <p:sldId id="299" r:id="rId11"/>
    <p:sldId id="300" r:id="rId12"/>
    <p:sldId id="285" r:id="rId13"/>
    <p:sldId id="348" r:id="rId14"/>
    <p:sldId id="284" r:id="rId15"/>
    <p:sldId id="302" r:id="rId16"/>
    <p:sldId id="303" r:id="rId17"/>
    <p:sldId id="283" r:id="rId18"/>
    <p:sldId id="294" r:id="rId19"/>
    <p:sldId id="305" r:id="rId20"/>
    <p:sldId id="304" r:id="rId21"/>
    <p:sldId id="293" r:id="rId22"/>
    <p:sldId id="306" r:id="rId23"/>
    <p:sldId id="307" r:id="rId24"/>
    <p:sldId id="324" r:id="rId25"/>
    <p:sldId id="308" r:id="rId26"/>
    <p:sldId id="325" r:id="rId27"/>
    <p:sldId id="326" r:id="rId28"/>
    <p:sldId id="349" r:id="rId29"/>
    <p:sldId id="327" r:id="rId30"/>
    <p:sldId id="328" r:id="rId31"/>
    <p:sldId id="329" r:id="rId32"/>
    <p:sldId id="330" r:id="rId33"/>
    <p:sldId id="350" r:id="rId34"/>
    <p:sldId id="331" r:id="rId35"/>
    <p:sldId id="332" r:id="rId36"/>
    <p:sldId id="333" r:id="rId37"/>
    <p:sldId id="334" r:id="rId38"/>
    <p:sldId id="335" r:id="rId39"/>
    <p:sldId id="336" r:id="rId40"/>
    <p:sldId id="337" r:id="rId41"/>
    <p:sldId id="338" r:id="rId42"/>
    <p:sldId id="339" r:id="rId43"/>
    <p:sldId id="351" r:id="rId44"/>
    <p:sldId id="342" r:id="rId45"/>
    <p:sldId id="343" r:id="rId46"/>
    <p:sldId id="344" r:id="rId47"/>
    <p:sldId id="345" r:id="rId48"/>
    <p:sldId id="346"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94660"/>
  </p:normalViewPr>
  <p:slideViewPr>
    <p:cSldViewPr>
      <p:cViewPr varScale="1">
        <p:scale>
          <a:sx n="66" d="100"/>
          <a:sy n="66" d="100"/>
        </p:scale>
        <p:origin x="128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smtClean="0"/>
              <a:t>Asıl başlık stili için tıklatın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21.9.2019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21.9.2019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21.9.2019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D9F75050-0E15-4C5B-92B0-66D068882F1F}" type="datetimeFigureOut">
              <a:rPr lang="tr-TR" smtClean="0"/>
              <a:pPr/>
              <a:t>21.9.2019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21.9.2019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21.9.2019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21.9.2019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21.9.2019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21.9.2019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21.9.2019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21.9.2019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tr-TR" smtClean="0"/>
              <a:t>Resim eklemek için simgeyi tıklatın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D9F75050-0E15-4C5B-92B0-66D068882F1F}" type="datetimeFigureOut">
              <a:rPr lang="tr-TR" smtClean="0"/>
              <a:pPr/>
              <a:t>21.9.2019</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DEFA8C-F947-479F-BE07-76B6B3F80BF1}" type="slidenum">
              <a:rPr lang="tr-TR" smtClean="0"/>
              <a:pPr/>
              <a:t>‹#›</a:t>
            </a:fld>
            <a:endParaRPr lang="tr-T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692696"/>
            <a:ext cx="8208912" cy="5616624"/>
          </a:xfrm>
        </p:spPr>
        <p:txBody>
          <a:bodyPr>
            <a:normAutofit/>
          </a:bodyPr>
          <a:lstStyle/>
          <a:p>
            <a:pPr algn="ctr"/>
            <a:r>
              <a:rPr lang="tr-TR" sz="4400" b="1" dirty="0" smtClean="0">
                <a:solidFill>
                  <a:schemeClr val="tx1"/>
                </a:solidFill>
              </a:rPr>
              <a:t>Ünite 2</a:t>
            </a:r>
            <a:br>
              <a:rPr lang="tr-TR" sz="4400" b="1" dirty="0" smtClean="0">
                <a:solidFill>
                  <a:schemeClr val="tx1"/>
                </a:solidFill>
              </a:rPr>
            </a:br>
            <a:r>
              <a:rPr lang="tr-TR" sz="4400" b="1" dirty="0" smtClean="0">
                <a:solidFill>
                  <a:schemeClr val="tx1"/>
                </a:solidFill>
              </a:rPr>
              <a:t/>
            </a:r>
            <a:br>
              <a:rPr lang="tr-TR" sz="4400" b="1" dirty="0" smtClean="0">
                <a:solidFill>
                  <a:schemeClr val="tx1"/>
                </a:solidFill>
              </a:rPr>
            </a:br>
            <a:r>
              <a:rPr lang="tr-TR" sz="4400" b="1" dirty="0" smtClean="0">
                <a:solidFill>
                  <a:schemeClr val="tx1"/>
                </a:solidFill>
              </a:rPr>
              <a:t>Pazarlama </a:t>
            </a:r>
            <a:r>
              <a:rPr lang="tr-TR" sz="4400" b="1" smtClean="0">
                <a:solidFill>
                  <a:schemeClr val="tx1"/>
                </a:solidFill>
              </a:rPr>
              <a:t>Anlayısındaki</a:t>
            </a:r>
            <a:r>
              <a:rPr lang="tr-TR" sz="4400" b="1" dirty="0" smtClean="0">
                <a:solidFill>
                  <a:schemeClr val="tx1"/>
                </a:solidFill>
              </a:rPr>
              <a:t/>
            </a:r>
            <a:br>
              <a:rPr lang="tr-TR" sz="4400" b="1" dirty="0" smtClean="0">
                <a:solidFill>
                  <a:schemeClr val="tx1"/>
                </a:solidFill>
              </a:rPr>
            </a:br>
            <a:r>
              <a:rPr lang="tr-TR" sz="4400" b="1" dirty="0" err="1" smtClean="0">
                <a:solidFill>
                  <a:schemeClr val="tx1"/>
                </a:solidFill>
              </a:rPr>
              <a:t>Degismeler</a:t>
            </a:r>
            <a:r>
              <a:rPr lang="tr-TR" b="1" dirty="0" smtClean="0">
                <a:solidFill>
                  <a:schemeClr val="bg1"/>
                </a:solidFill>
              </a:rPr>
              <a:t/>
            </a:r>
            <a:br>
              <a:rPr lang="tr-TR" b="1" dirty="0" smtClean="0">
                <a:solidFill>
                  <a:schemeClr val="bg1"/>
                </a:solidFill>
              </a:rPr>
            </a:br>
            <a:endParaRPr lang="tr-TR" b="1" dirty="0">
              <a:solidFill>
                <a:schemeClr val="bg1"/>
              </a:solidFill>
            </a:endParaRPr>
          </a:p>
        </p:txBody>
      </p:sp>
      <p:sp>
        <p:nvSpPr>
          <p:cNvPr id="4" name="Metin kutusu 3"/>
          <p:cNvSpPr txBox="1"/>
          <p:nvPr/>
        </p:nvSpPr>
        <p:spPr>
          <a:xfrm>
            <a:off x="2771800" y="5301208"/>
            <a:ext cx="3744416" cy="461665"/>
          </a:xfrm>
          <a:prstGeom prst="rect">
            <a:avLst/>
          </a:prstGeom>
          <a:noFill/>
        </p:spPr>
        <p:txBody>
          <a:bodyPr wrap="square" rtlCol="0">
            <a:spAutoFit/>
          </a:bodyPr>
          <a:lstStyle/>
          <a:p>
            <a:r>
              <a:rPr lang="tr-TR" sz="2400" b="1" dirty="0" smtClean="0"/>
              <a:t>Dr. </a:t>
            </a:r>
            <a:r>
              <a:rPr lang="tr-TR" sz="2400" b="1" dirty="0" err="1" smtClean="0"/>
              <a:t>Öğr</a:t>
            </a:r>
            <a:r>
              <a:rPr lang="tr-TR" sz="2400" b="1" dirty="0" smtClean="0"/>
              <a:t>. Üyesi Bahar TÜRK</a:t>
            </a:r>
            <a:endParaRPr lang="tr-TR" sz="2400" b="1" dirty="0"/>
          </a:p>
        </p:txBody>
      </p:sp>
    </p:spTree>
    <p:extLst>
      <p:ext uri="{BB962C8B-B14F-4D97-AF65-F5344CB8AC3E}">
        <p14:creationId xmlns:p14="http://schemas.microsoft.com/office/powerpoint/2010/main" val="215657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96944" cy="6480720"/>
          </a:xfrm>
        </p:spPr>
        <p:txBody>
          <a:bodyPr>
            <a:normAutofit/>
          </a:bodyPr>
          <a:lstStyle/>
          <a:p>
            <a:pPr marL="0" indent="65088"/>
            <a:r>
              <a:rPr lang="tr-TR" sz="3600" dirty="0" smtClean="0"/>
              <a:t>Ayrıca bazı hizmet kuruluşları ve kar amaçsız kuruluşların bir bölümü de iş etkinliğini artırmaya ağırlık verdikleri zaman aynı anlayışı uygulamaktadırlar.</a:t>
            </a:r>
          </a:p>
          <a:p>
            <a:pPr marL="0" indent="0">
              <a:buNone/>
            </a:pPr>
            <a:r>
              <a:rPr lang="tr-TR" sz="3600" dirty="0" smtClean="0"/>
              <a:t> </a:t>
            </a:r>
          </a:p>
          <a:p>
            <a:pPr marL="0" indent="65088"/>
            <a:r>
              <a:rPr lang="tr-TR" sz="3600" dirty="0" smtClean="0"/>
              <a:t>Birçok dişçilik ve tıbbi uygulamalarda, oto ehliyet bürolarında, üniversiteye öğrenci kayıtlarında aynen fabrikalarda olduğu gibi montaj hattı ilkeleri uygulanmaktadır.</a:t>
            </a:r>
            <a:endParaRPr lang="tr-TR" sz="3600" dirty="0"/>
          </a:p>
        </p:txBody>
      </p:sp>
    </p:spTree>
    <p:extLst>
      <p:ext uri="{BB962C8B-B14F-4D97-AF65-F5344CB8AC3E}">
        <p14:creationId xmlns:p14="http://schemas.microsoft.com/office/powerpoint/2010/main" val="57264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8640"/>
            <a:ext cx="8568952" cy="6480720"/>
          </a:xfrm>
        </p:spPr>
        <p:txBody>
          <a:bodyPr>
            <a:normAutofit/>
          </a:bodyPr>
          <a:lstStyle/>
          <a:p>
            <a:pPr marL="0" indent="65088"/>
            <a:r>
              <a:rPr lang="tr-TR" sz="3600" dirty="0" smtClean="0"/>
              <a:t>Ancak bu tür uygulamalar, bir yandan bir saatte görülen iş miktarını artırırken, öte yandan tüketiciler duyarlı davranmamak ve gayri şahsilik ile itham edilmeye açıktır. </a:t>
            </a:r>
            <a:endParaRPr lang="tr-TR" sz="3600" dirty="0"/>
          </a:p>
          <a:p>
            <a:pPr marL="0" indent="65088"/>
            <a:r>
              <a:rPr lang="tr-TR" sz="3600" dirty="0" smtClean="0"/>
              <a:t>Bu anlayışta pazarlama fonksiyonu örgüt içinde çok dağınık olarak yer almaktadır ve üretim/finansman ağırlıklıdır. </a:t>
            </a:r>
            <a:endParaRPr lang="tr-TR" sz="3600" dirty="0"/>
          </a:p>
        </p:txBody>
      </p:sp>
    </p:spTree>
    <p:extLst>
      <p:ext uri="{BB962C8B-B14F-4D97-AF65-F5344CB8AC3E}">
        <p14:creationId xmlns:p14="http://schemas.microsoft.com/office/powerpoint/2010/main" val="962373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4469"/>
            <a:ext cx="5112568" cy="6179773"/>
          </a:xfrm>
        </p:spPr>
        <p:txBody>
          <a:bodyPr>
            <a:normAutofit/>
          </a:bodyPr>
          <a:lstStyle/>
          <a:p>
            <a:pPr marL="65088" indent="0" algn="ctr">
              <a:buNone/>
            </a:pPr>
            <a:r>
              <a:rPr lang="tr-TR" sz="3600" b="1" dirty="0" smtClean="0"/>
              <a:t>Ürün Anlayışı Aşaması</a:t>
            </a:r>
            <a:endParaRPr lang="tr-TR" sz="3600" dirty="0" smtClean="0"/>
          </a:p>
          <a:p>
            <a:pPr marL="65088" indent="0"/>
            <a:r>
              <a:rPr lang="tr-TR" sz="3200" dirty="0" smtClean="0"/>
              <a:t>Tüketicilerin uygun fiyatlı, iyi kaliteli, performansı yüksek ürünlere hayır demeyeceği düşüncesinden hareket eder.</a:t>
            </a:r>
          </a:p>
          <a:p>
            <a:pPr marL="65088" indent="0"/>
            <a:r>
              <a:rPr lang="tr-TR" sz="3200" dirty="0" smtClean="0"/>
              <a:t>Bu nedenle işletmeler tüm çabalarını, ürün ve ürünü geliştirme üzerinde yoğunlaştırırlar. </a:t>
            </a:r>
          </a:p>
        </p:txBody>
      </p:sp>
      <p:pic>
        <p:nvPicPr>
          <p:cNvPr id="6146" name="Picture 2" descr="http://baydanisman.com/tr/wp-content/uploads/urunBelgelendir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788" y="908720"/>
            <a:ext cx="323787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4469"/>
            <a:ext cx="8280920" cy="3227445"/>
          </a:xfrm>
        </p:spPr>
        <p:txBody>
          <a:bodyPr>
            <a:normAutofit/>
          </a:bodyPr>
          <a:lstStyle/>
          <a:p>
            <a:pPr marL="65088" indent="0"/>
            <a:r>
              <a:rPr lang="tr-TR" sz="3200" dirty="0" smtClean="0"/>
              <a:t>Bu anlayış, tüketicilerin gerçekten neye ihtiyaçları olduğunu çözümlemek yerine,tüketicilerin ödedikleri paraya karşılık en iyi kaliteyi tercih edecekleri ve </a:t>
            </a:r>
            <a:r>
              <a:rPr lang="tr-TR" sz="3200" b="1" i="1" u="sng" dirty="0" smtClean="0"/>
              <a:t>iyi mal kendini satar gibi</a:t>
            </a:r>
            <a:r>
              <a:rPr lang="tr-TR" sz="3200" dirty="0" smtClean="0"/>
              <a:t> varsayımlara dayanır.</a:t>
            </a:r>
            <a:endParaRPr lang="tr-TR" sz="3200" dirty="0"/>
          </a:p>
        </p:txBody>
      </p:sp>
      <p:pic>
        <p:nvPicPr>
          <p:cNvPr id="7170" name="Picture 2" descr="http://www.affiliatehocasi.com/wp-content/uploads/2012/01/dijital-pazarlama-urun-bulmanin-11-kur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40968"/>
            <a:ext cx="5616624" cy="340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1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88640"/>
            <a:ext cx="8352928" cy="6480720"/>
          </a:xfrm>
        </p:spPr>
        <p:txBody>
          <a:bodyPr>
            <a:normAutofit fontScale="92500" lnSpcReduction="10000"/>
          </a:bodyPr>
          <a:lstStyle/>
          <a:p>
            <a:pPr marL="65088" indent="0"/>
            <a:r>
              <a:rPr lang="tr-TR" sz="3600" dirty="0" smtClean="0"/>
              <a:t>Gerçekte iyi mal her zaman satışı garantilemez. </a:t>
            </a:r>
          </a:p>
          <a:p>
            <a:pPr marL="65088" indent="0"/>
            <a:endParaRPr lang="tr-TR" sz="3600" dirty="0" smtClean="0"/>
          </a:p>
          <a:p>
            <a:pPr marL="65088" indent="0"/>
            <a:r>
              <a:rPr lang="tr-TR" sz="3600" dirty="0" smtClean="0"/>
              <a:t>Çünkü bu anlayışta malın biçimi, ambalajı, dağıtım yapısı ve gerekli satış çabaları ihmal edilmiştir. </a:t>
            </a:r>
          </a:p>
          <a:p>
            <a:pPr marL="65088" indent="0"/>
            <a:endParaRPr lang="tr-TR" sz="3600" dirty="0" smtClean="0"/>
          </a:p>
          <a:p>
            <a:pPr marL="65088" indent="0"/>
            <a:r>
              <a:rPr lang="tr-TR" sz="3600" dirty="0" smtClean="0"/>
              <a:t>Bir mal ne kadar kaliteli, ne kadar uygun fiyatlı olursa olsun tüketici haberdar edilmedikçe, iyi bir dağıtım yapılmadıkça, satış artırıcı çabalara başvurulmadıkça başarılı olamaz. </a:t>
            </a:r>
            <a:endParaRPr lang="tr-TR" sz="3600" dirty="0"/>
          </a:p>
        </p:txBody>
      </p:sp>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96944" cy="6480720"/>
          </a:xfrm>
        </p:spPr>
        <p:txBody>
          <a:bodyPr>
            <a:noAutofit/>
          </a:bodyPr>
          <a:lstStyle/>
          <a:p>
            <a:pPr marL="65088" indent="0"/>
            <a:r>
              <a:rPr lang="tr-TR" sz="2800" dirty="0" smtClean="0"/>
              <a:t>Bu anlayışı benimseyen işletmeler; kendi ürünlerinin ‘en iyi’ ve ‘pazarlamanın’ da müşterilere bunu kanıtlamaktan ibaret olduğuna inanırlar. </a:t>
            </a:r>
          </a:p>
          <a:p>
            <a:pPr marL="65088" indent="0"/>
            <a:r>
              <a:rPr lang="tr-TR" sz="2800" dirty="0" smtClean="0"/>
              <a:t>Bu bakımdan ürün anlayışında sürekli ürün geliştirme düşüncesi egemendir. </a:t>
            </a:r>
          </a:p>
          <a:p>
            <a:pPr marL="65088" indent="0"/>
            <a:r>
              <a:rPr lang="tr-TR" sz="2800" dirty="0" smtClean="0"/>
              <a:t>Kar amaçsız örgütler genellikle ürün anlayışıyla hareket ederler. Örneğin; PTT, Emniyet ve Cami gibi kamu hizmeti gören kuruluşlar halka en uygun ürünü sunduklarını ve halkın kendilerine müteşekkir olmaları gerektiğini savunmaktadırlar.</a:t>
            </a:r>
            <a:endParaRPr lang="tr-TR" sz="2800" dirty="0"/>
          </a:p>
        </p:txBody>
      </p:sp>
    </p:spTree>
    <p:extLst>
      <p:ext uri="{BB962C8B-B14F-4D97-AF65-F5344CB8AC3E}">
        <p14:creationId xmlns:p14="http://schemas.microsoft.com/office/powerpoint/2010/main" val="57029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640960" cy="6480720"/>
          </a:xfrm>
        </p:spPr>
        <p:txBody>
          <a:bodyPr>
            <a:normAutofit/>
          </a:bodyPr>
          <a:lstStyle/>
          <a:p>
            <a:pPr marL="65088" indent="0"/>
            <a:r>
              <a:rPr lang="tr-TR" sz="3600" dirty="0" smtClean="0"/>
              <a:t>Ürün kavramı ‘</a:t>
            </a:r>
            <a:r>
              <a:rPr lang="tr-TR" sz="3600" b="1" i="1" u="sng" dirty="0" smtClean="0"/>
              <a:t>pazarlama </a:t>
            </a:r>
            <a:r>
              <a:rPr lang="tr-TR" sz="3600" b="1" i="1" u="sng" dirty="0" err="1" smtClean="0"/>
              <a:t>miyopisi</a:t>
            </a:r>
            <a:r>
              <a:rPr lang="tr-TR" sz="3600" dirty="0" err="1" smtClean="0"/>
              <a:t>’ne</a:t>
            </a:r>
            <a:r>
              <a:rPr lang="tr-TR" sz="3600" dirty="0" smtClean="0"/>
              <a:t> yol açan bir yaklaşımdır.</a:t>
            </a:r>
          </a:p>
          <a:p>
            <a:pPr marL="65088" indent="0"/>
            <a:r>
              <a:rPr lang="tr-TR" sz="3600" dirty="0" smtClean="0"/>
              <a:t>Örneğin; demir yolu hizmetlerinde tüketicilerin çok tren istediklerini sanmışlar, hava yolu, otobüs ve otomobillerin potansiyel rekabetini gözden kaçırmışlardır.</a:t>
            </a:r>
          </a:p>
          <a:p>
            <a:pPr marL="65088" indent="0">
              <a:buNone/>
            </a:pPr>
            <a:r>
              <a:rPr lang="tr-TR" sz="3600" dirty="0"/>
              <a:t>	</a:t>
            </a:r>
            <a:r>
              <a:rPr lang="tr-TR" sz="3600" dirty="0" smtClean="0"/>
              <a:t>Bazı ülkelerin(Japonya, Fransa vb.) hızlı tren üretimiyle de bu </a:t>
            </a:r>
            <a:r>
              <a:rPr lang="tr-TR" sz="3600" dirty="0" err="1" smtClean="0"/>
              <a:t>miyopi</a:t>
            </a:r>
            <a:r>
              <a:rPr lang="tr-TR" sz="3600" dirty="0" smtClean="0"/>
              <a:t> kısmen giderilmiştir.</a:t>
            </a:r>
            <a:endParaRPr lang="tr-TR" sz="3600" dirty="0"/>
          </a:p>
        </p:txBody>
      </p:sp>
    </p:spTree>
    <p:extLst>
      <p:ext uri="{BB962C8B-B14F-4D97-AF65-F5344CB8AC3E}">
        <p14:creationId xmlns:p14="http://schemas.microsoft.com/office/powerpoint/2010/main" val="468836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820472" cy="4608512"/>
          </a:xfrm>
        </p:spPr>
        <p:txBody>
          <a:bodyPr>
            <a:noAutofit/>
          </a:bodyPr>
          <a:lstStyle/>
          <a:p>
            <a:pPr marL="65088" indent="0" algn="ctr">
              <a:buNone/>
            </a:pPr>
            <a:r>
              <a:rPr lang="tr-TR" sz="3600" b="1" dirty="0" smtClean="0"/>
              <a:t>Satış Anlayışı Aşaması </a:t>
            </a:r>
            <a:endParaRPr lang="tr-TR" sz="3600" dirty="0" smtClean="0"/>
          </a:p>
          <a:p>
            <a:pPr marL="65088" indent="0"/>
            <a:r>
              <a:rPr lang="tr-TR" sz="3600" dirty="0" smtClean="0"/>
              <a:t>Bu anlayışın en belirgin değişkeni satıştır.</a:t>
            </a:r>
          </a:p>
          <a:p>
            <a:pPr marL="65088" indent="0"/>
            <a:r>
              <a:rPr lang="tr-TR" sz="3600" dirty="0" smtClean="0"/>
              <a:t>İşletmelerin asıl amacının satış sağlamak olduğu, yeterli çaba gösterilmezse tüketicilerin kendiliğinden gelmeyeceği, çeşitli satış geliştirme araçlarıyla satın almaya özendirilmeleri varsayımlarına dayanır. </a:t>
            </a:r>
          </a:p>
          <a:p>
            <a:pPr marL="65088" indent="0">
              <a:buNone/>
            </a:pPr>
            <a:endParaRPr lang="tr-TR" sz="3200" dirty="0" smtClean="0"/>
          </a:p>
        </p:txBody>
      </p:sp>
      <p:sp>
        <p:nvSpPr>
          <p:cNvPr id="2" name="AutoShape 2" descr="data:image/jpeg;base64,/9j/4AAQSkZJRgABAQAAAQABAAD/2wCEAAkGBhQSEBQUExQWFRQWGBQXFBQYFhUUGRcdFxoYGBUYFxUYGyYeFxwmGxUXHy8hIycpLSwsFR4yNTAsNScrLCkBCQoKDgwOGg8PGjMkHiQrMTU1LS0yMDU1Li4pLC0tLCotKjQ0KTQpLjU0KSksLDUsLyw0NCwvLCwsLSwsNCwsLP/AABEIAJAA9AMBIgACEQEDEQH/xAAcAAEAAgMBAQEAAAAAAAAAAAAABQYDBAcBAgj/xABBEAACAQIEAwYEAwQJAwUAAAABAgADEQQFEiEGMUETIlFhcYEHMpGxUqHBI0JyghQVM1NikrLR4XPC8RYXY5Oi/8QAGwEBAAMBAQEBAAAAAAAAAAAAAAQFBgMBBwL/xAAzEQABAwIFAQYEBQUAAAAAAAABAAIDBBEFEiExQVETFGFxkbEigaHwBjLB0fEjQkPS4f/aAAwDAQACEQMRAD8A7jERCJERCJERCJERCJERCJERCJERCJERCJERCJERCJERCJERCJERCJERCJERCJERCJERCJERCJERCJERCJETy8IvYiIRIieXhF7EwDGJq0611eGoX+l5mheAg7L2J5PYXqREQiRPJ7CJERCJERCJERCJERCJERCJERCJERCJETwwi1MxzWlQXVVcIOl+Z8gOZPpIH/3Hwt7ftLeOjb73lG49zRmzGorHu09KqPAaQSfcm/0mhWrroBErJaxwcQ3haukwSN8LZJCSXC+nF10rGcVLU0ig4IIuWHMf4bHkZifEVF37Vr+t/wApRODqRq4kkGyKt387nugfnOn0cOtuUz9XWydqdTfwOyjVdPDRu7Nuqz5LmnbIb/Mp0tb6g+81sfxTTpuUUNUYbHTawPhc9Z89r2ZJSwJ57c/C8p2XV9GtX+YMbnxN+csIcWMkYaPzDe6yGMTyUwDohYOPopnOuNKugCjT0MTuz2bSOlh1PrK3js+xnZtqrFlPzCyj2uACPabObYxTTMp1fPO4y38RNf8Ah+oFRmjkaCRreym/hyrFY18M7Qbc23BVmwtalUohxsSPcEbHf1k1hONXp5X2l9VUVTQQtv5hm8bKfyE5fl+ZOQKSAszEhVUXJLcgBL3xDwrUw+S07i9SnV7esBvp13VvXSCoPoTJmLuAiIbvwuGHUsbMSLP8ea31Wuua4x3BGIqaj0DWH0GwEu2UZ7WSkBiBrcfvrtcdLjx9JQODcwD1ST0Cy71McLT5++rmY85XLaYhFG5wjDBYcgWVmwOYLVW6nlzB5j1le4gzpjWNFG0BQNbDYktuAD0FrfWQlPiA0XfR8zgAdQDe+q3Xa/1mBcKKhLMSWO5Y7k+s0tFTSV1KJHOy35HNlgsbf2LjTxnXT06LPicTUpDWtVwf4ifyO0tnDue9vhlqNs1yrW6keA9CJzXMWC3W5t6yzcH1BToKCQSbt/m/4tIGI08+ENzg5mu0Hn4hV+CtkdM5t/hsrl/WA8DaZ6NcMLgyKqYoabzUynG3rhRyIa/0vKekxaZ0zY5LEE+i1ZgGUnorLERNUoiREQiREQiREQiREQiREQiTwz2YMXjEpIXdgqruWOwEL0Ak2C5t8UuEqpqf0uipcaQKyqLsNPJwBzFtjbla/jOaNmm1rzr+Z/Ecm4w1O/8A8lS4HqEG/wBSJx/jatUauKgUO1QgMwVVBbkBpAsBbr63lVK2OR/wHUrY0ctTTU/9Zvwjbr6K2/D+s6iq5UhG0WciwJF9h4850HCZsLc5z3B5tXVArOrLYDSwA9gRY+k2jiK4Vn7NlpqAdbFQN+e+31mcqqcukz7LhiED2ntH2sVbsXmfPeVLiPDV6JGIKE0aoDBxcheln/De1weRvPvL9ddC695eSlCrgm++qx2sOnnMfEb1mwlamKrLZGIBJCLbvHu+G3tOlFC1jyHbn6eaxmMzxOa2FwNydDx6qB/rkOQCSFuNRA1EDqQOp8pX8oQYipU0kuqE3XZWIubEi/luLy28EZatbBK1fSWcsysNiBewBPU3B+sxVsgXDl3ofvEsRe9z5eHpNhhVZT0kvZu0JNiePDyUTC6ylpJDA+4JNi7jwt0UZlBqf0+rVqObd002+VgbADSRy0gWl7wPxFq0yadQDEoQRvZTy5M1rMOhuJz5cUailjswJFuo8JKYbAtUWmtOwLWLH8K9T632tLbHHd1iaWAEOvqePJbKlwKDtTM55y226+Z5Ua2eLhsdZE0pVJ7i3K09zYKTzA/WWqlxAXIVQzMxAVQCSSeQAkjl3DOGRgXQO68i25F/DoJWszSp/XtELWCUyhqBFuNlBBWw6mxN/WYM9nUOuNLC58bKZNIWO+HYkAeCns/yqphqdCpV2eoXut76bWKg+fO/0mrhs5sDvJPNKdOsVGIdyO6CQbvpB5Le9vpKDmx7GsUDgqSdGo2YrqIUsOlxbwm6wOsa6lDMhAG1+b+K+fYvSyd6c5xBJ6Hp4cKVxeP1EmWfD1tFOnoDXFNRUS24I5sLc1+1pA8J5OGd2xLCmUI0AsCW2+YL5HxnRcPk9G2pCGb9173IPQ3/ANpSfibEWyOFNlNhrfb0XuF007X9pGRbm/Plb9VXqfEWuyrdieQFyT6AS38L5O6Xq1RpYiyr1UdSfAnwnO/hdSxLVsTUrMlqbGkrJpvrBOorbklrc+d/KdSpZiy/ONQ8RsfpM9TimpZ/6p1HPC0by97fhUrE+KVUMLjcT7mra4OFxsoOyRET1EiIhEiIhEiIhEiIhEM5r8V80YVKNEGy6TUYeJuVW/pZvrOlTlPxMwpq5lQpDnUSkg/mqMD+RJ9pFqr9nYcq2wfKKoOdsAT6BV7MMLWophmYjTXR3CW3UKV03PW4YHykTjckqYyrQoUzYszFmPJFUbsfTw6ky9fFAhcThkAsqUW0jwBYAfkgmtwYAalRuoCge5ufsJT1cndczm8D6rROkdPh5e7d3+ytOUcM4egoJAZhzdrFifLoPaanHOCp18DXRyVQIzkrsb0xrB+qyBxGatXzBaQJ0U77efU/pJrjCmRl2K8qFX/SZRNziVhcdSR7qinY7eQ3uFA/B9qKZYGW+rtKna337+3Ly06bSUzXOcHjBUw1QMupShcbMLjmL85Rfg1irri6PT9nUA+qt9lmxxPhD2dXsxastmRh83dIJA9RcecsJoL1rwTY3uD5qrmqIoommUXBNvI8KewnBVXC4bs0ftkBcpUUblWNxdfHnykJw9i9L1KFW4udi3MHpsdx/wCJv8I8Q4mnhkLv3zclSvT9246G3Oe5hxz2lamlXD0XBYAlgBYXFzqPLxneJsz5HMe3NvqNNuVSGko6qR7WP1N9PHqFA4jLbYhtKuNQ5EWFx133lm4WRaYYONNgCCeoF9h7/eZa7g16lOkaLjV3X7UKFBsQDseQ8PCafEuDfC0izVUqFhYKn7hPI36jn4TXzVdDU0LKWd9naWte49fTVXVLiGINaKZkQNtL3Oq+strGpWeq5Kgk2BuNugt6SMzbLFGOGNqVCoRQtKmB3mNiDe/Id4zNkmWs9MHt6ibA9G+8jsfl2ITH0OzcvSb+0qMoJTTu2/7txsJVUzsMp3F7SXOsdDoPv1XarZiU3wWDW33BuVOYHO7Ea6OnVyJNz79RK1xfh6NXMMKGBudIqWNrgt3Afe/sZYMYqtVQActRPXnsLnr1lJzWvqzQf4atJB/KVH3vNDBUuno2SvaAXHbwBWefSiCrfG118o38SP8Aq6QzU9NqlrDr4TAmbNRVxSIYFW0jpcg6SD6zUzyjem3oZixlILoK7BlBt5i1/uDLGqED3sp5m3D728wquHtGtdNGbFtvqtn4OVT2WKHhUQ+5U3+0vFMVH7ZtZtTCEJtYjfV53sNvSVn4eYLsKdd227aqWUf4QLA+5J+kuvDzBqlUdGVb/Ug/efMJ4mSYi6I6jUegW2jeewD/ACKz8NYm+tf4WHvcH9JOyr8JoVqVFPNRpP8AKxH6S0S5wsEUzWni49CuE/5yQkREslxSIiESIiESIiESIiEQzn2IAxGf0iLFKKEE9NShjb2Lj3EvWOLCk+j5tLafWxt+c4dkWff0PEUqzh2UaixW3ylTrDaiLWNt/KRp3EFotpdW2HxNcyV99ctgOpIP7Kc+L72xlH/o/wDe0jeCcbpTEueShT9AxmtxZxdQzQ08RRWooQvRYVAoN7CopGljtYt9JZuCOErUD21rV2W6f4NJAB8zc/USmxFoLsh/uI/RWrJmjDm3+7FVbgCv2mMeofwk/wCZhOjZoVq0alJjtUR0J8NQK3/OUPhvLGwuMxNBvmpWW/4he6t7qQfeT2LxhEp6xpFRpxZR6tzXPuNrD2VR+GvD1XCVcS1ZSuwpL4PY6iy+K8rHzm5xJUIqah1H2kxSqOxIKkEEgg7WI5yF4kQ3RBzc6R7kD9ZIbK6apzu3KzmJxjuhaOo91oYWuzAGxFxffwPIyLzZf2i3850HjLLEoYiiiWsKCLb/AKZKA+/6SmZ1hxYv1UqfY3Bmlw2PJXNafvRUFA3u9e1p6+4Unw7iaSYeqTSf9kVZ6tNgCBUOlb35jaxuLD3kNjM0LmoqsTTYDZgp5G4NwBY+Ylj4Crp2eYJU+V8KSf5dQ2/zCVLFoU2PPSt7ee8k4nh7GSPmvyNPNb6nMZr8hjGa183krdlxPYrbwH2mu+MJfSBfxkjltAph0VhZgBcecjqZUpUcG1VK4FuppslgfMakP1mSazM53grB+guFhevpqm/QAfr+shEyi+Ydqf7PV2t78z+G38W/pJTGoTVY+n2E1Ka1D2hC3WmoZz4AsEB+rT6dRxs7pDm2ABXzSqkeKqUt5JU3jsWGUiY6ynsEPhpP1Fj9/wApGiobSx4DD9rRRL2HZlmPgFUkn8gPeQ8bkcx9O9u4emGsDmytPLV7k+N7iqOm0u3BlS9Wp/APvKPlulKmm9weXSeZ98SWyp07OilXtr6tTFdIS3K3iWP0mRmpXw4qQ4ck/I3WgppWyUgLegHoul4dBSxVVrizkexIB397/WTYnK8Lxp/SK9MXoslU3V6TnZjYKrq262OxB8R4TqayVQmS7w4fDe4+ZK/UttOq+oiJZrikREIkREIkREIkREIqt8Q+KWwOE10wpq1GFOmWNlUkElm8bBTYdTafnDi/M2cg6yyk2N3BJO5YsF23JnePjhhdWVFv7utRb6toP+ufm7MRt6EfnC9BI2U/whiLYSuD+7Ww729VrK33E7YnEYDJ2Wl6b01fWXCimwvv5AAbicH4awVQU3qWtTYNYnYMaVmNvTUN/OSeYuP6GKetbjUzjWpU7X7qhb3v4mVlRRtqZbnj3KsXSFlMwHkn0V7ynihsdjBiXSmuo1cMezJKsaOl0a53N1c+yiWqnRV8RTXpfU3ou/6Ae8438PsURpG9hWJ8rlLfWwP0nSqucPQqpVUauYZT+8p5i/Q+cqqqICtaXbLvGx0zGNZuR7X/AGUvje7i61/ldi6nxvz9wZXuJe6abgXKOGt6EH9JP51nFOtSpPS3v3ieRUXKlSPG4P0kBnbk0ibX5CwF+e05TMbHWAs1BPuqypJfTvbbVuhHiLFR+a5kz1TVrMDVciwHIL0UDoBMFfCpUWoal+5TZlANrnkAfciSf/piilEOaf7SyXJJaxJAJFztzmTOsqQUe5fVb6+X5TS1dVH32ORoyjS/t7Kkr6mIV0clrCwuq4lM0EBRgxdezdfEMRcfUCYgitTLEHWST/xJahldSs1Mdg9MKQXZrW23sPHeSFLh10rDvDsma7Lbe5ubA+F5YY9IHtBjOg1K3tPU0zJ77kttf9F94rFN2d7EsRew6k72Eh8vqirUA0stQcwVI+8u2NwiAoVFiCP9ppZsWp1KdTSdK3uQL25c/KZGni7SF7hqbo6s7J4Z/a4Ks1Gs7+RP5bfpLPwPlerC4ntBtiV0r/CA2k/5jf2lIxtYnUfxE/8A6P8AzOw5YaaYZGHyqqqPUd0C/qJuq2YU8DI9rC/yasDSRdtM+U9fe65RqtTYH5luD6jY/nNAcXvQxj0DURKRpIp1JcE91rFhuoJAv7Tezt/29fwNWpy/j3/WUTiusrZnVI2XWq7b2ACjac66bM+F1uCfnovaKIWkb8vddHwWJDOu4Lm7kjqDYC3pKX8UcXqxFJfw0yT/ADMf9puZHmi9rhQp3WolPZCDUV20MG7xA2YnYDcTf+KvBr3bE0u8lIKtW3NQxOh7fhvsfC4lFPK59c10h3bYfJW8MTY4S1nVUjIMf2ZLGx3C6SCQQQb3swNxYdZ+j/hDxDVxWCftWNTsqhprUYWZl0qwDeJGq1+oAvvPzJhBsPNj+Q/5n6W+CGF0ZSrf3lWs/wBG0D/RJq/Kv8REIkREIkREIkREIkREIq/x/kr4vLcTQpi9R07gJAuykMoudhus4DiPhHmJYB6IRWZQXNSk2kX3YhWJNh4T9PTTxOADc4RcW4yy6nQTD0VGihTw700NubEksWP4iSG95ypmuo9P0n6xr5QjbMoI8CLifmfFcG41XdRhK5Cu4B7JrEBjYg9dpzazK4nqpMs/aRsZb8t/qp74TZYz0Ku21SvSC36GkjM5H/2KPczo2ccJFwidpo1Mo1AXtfpY+MjOBcpOFw2Dp1R2bWqO99rNUINj52AHtLnXrI9akiMGbUrG29gu5J8OUzdc5xrWgDkLvA8sZmBsdVC5rw5SwuHoBQSEbSWJ3Oq7Et4kt95M5fl1F6YKAE9ZOYnLlqKVYXB5g8pDLwi9Nr4esaY/CRrX2vuJKxDDnzP7SM/JcY5gL5tyb3/dfGLygVkanya3/gj3lfq8P45x2TU6QXkaga+3iF53l3yjJDSLM7mpUbYsRYADoB0kl2cnw07nxt7xq4KuqaWGd4cRsq9hcl0qAek1syyB2saVtSm4vy9DLV2UdnJr2B7S07KS1xaQQqdhskxNSoprCmqqb2U6iSOXQWE0s9xWt2oUx3UNqp6sRzXyA/OX/RKznfAaV6rVUq1KLt8+i1m6XII526ztQMhpnXt/Kj1xmqGWB/hcy4lq09kRRr5bcyTyAHUzp9XDBMutUUdygC6+apcj6ifOS8A0MOdQBep/eOdTe3RfaTGPy/XRdPxKy/UWkuqqWzuAtoFGpaZ0DTrqVxyrkath9RbvEXPvOd8Z5eUxiVLd3EJTrL4XtpqD2dG9iJ1GtXWknY1kdKq922km9uqkfMD5TSz/AIFrYzBYbQAtakXtrOnuVCSQTY7g6Tb1krECwsaW/YUXDg8PcHBUDg0E43C90vasjaF3J03Y2H8s7xhVNV3JpFaboUZHHzg8wV8LX+spnw9+FeLwuPoYisaPZ0+0PcqFmuUZVsNI6tOzJhwekzslM18rZTu1XgeQ0t6ri9H4Bo9RimLNNNRKIaOsqDvYsXF7cr2nW+FMgGCwdHDKxcUltrI06iSWJt03YySSgB0mSSV+EiIhEiIhEiIhEiIhEiIhEiIhF8sgMwVsCGmzEIo+rklJhZlDDwIvMmCymlR/s6apfnYAX9TNyJ5lF7ovAJ7ET1EiIhEiIhEiIhEiIhFjeiDzAM+Dg18JniEWNKAEyREIkREIkREIkREIkREI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http://isfikirlerivefirsatlari.com/wp-content/uploads/2012/10/satis-yap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437112"/>
            <a:ext cx="598170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496944" cy="5760640"/>
          </a:xfrm>
        </p:spPr>
        <p:txBody>
          <a:bodyPr>
            <a:noAutofit/>
          </a:bodyPr>
          <a:lstStyle/>
          <a:p>
            <a:pPr marL="65088" indent="0"/>
            <a:r>
              <a:rPr lang="tr-TR" sz="3200" dirty="0" smtClean="0"/>
              <a:t> Satış </a:t>
            </a:r>
            <a:r>
              <a:rPr lang="tr-TR" sz="3200" dirty="0"/>
              <a:t>anlayışı tüketicilerin çok gerekli görmedikleri şeyleri satın almaya karşı direndikleri, çeşitli satış geliştirme araçlarıyla, daha fazla satın almaya ikna edilebilecekleri ve örgütün müşteri çekmek ve  </a:t>
            </a:r>
            <a:r>
              <a:rPr lang="tr-TR" sz="3200" dirty="0" smtClean="0"/>
              <a:t>tutmak için satış yönlü güçlü bir örgüt kurması gerektiği düşüncesine dayanır.</a:t>
            </a:r>
            <a:endParaRPr lang="tr-TR" sz="2800" dirty="0" smtClean="0"/>
          </a:p>
          <a:p>
            <a:pPr marL="65088" indent="0"/>
            <a:r>
              <a:rPr lang="tr-TR" sz="3200" dirty="0" smtClean="0"/>
              <a:t>Basınçlı ve agresif  satış yöntemlerinin uygulandığı firma yönlü, firmaya dönük bu anlayışa </a:t>
            </a:r>
            <a:r>
              <a:rPr lang="tr-TR" sz="3200" b="1" i="1" u="sng" dirty="0" smtClean="0"/>
              <a:t>"</a:t>
            </a:r>
            <a:r>
              <a:rPr lang="tr-TR" sz="3200" b="1" i="1" u="sng" dirty="0"/>
              <a:t>Klasik Pazarlama" </a:t>
            </a:r>
            <a:r>
              <a:rPr lang="tr-TR" sz="3200" dirty="0"/>
              <a:t>anlayışı da denilmektedir.</a:t>
            </a:r>
          </a:p>
          <a:p>
            <a:pPr marL="65088" indent="0"/>
            <a:endParaRPr lang="tr-TR" sz="4000" dirty="0"/>
          </a:p>
        </p:txBody>
      </p:sp>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8436" y="116632"/>
            <a:ext cx="8219256" cy="613790"/>
          </a:xfrm>
        </p:spPr>
        <p:txBody>
          <a:bodyPr>
            <a:noAutofit/>
          </a:bodyPr>
          <a:lstStyle/>
          <a:p>
            <a:pPr algn="ctr"/>
            <a:r>
              <a:rPr lang="tr-TR" sz="3200" b="1" dirty="0" smtClean="0"/>
              <a:t>Klasik Pazarlama (Satış) Anlayışı</a:t>
            </a:r>
            <a:endParaRPr lang="tr-TR" sz="32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24543116"/>
              </p:ext>
            </p:extLst>
          </p:nvPr>
        </p:nvGraphicFramePr>
        <p:xfrm>
          <a:off x="539553" y="872815"/>
          <a:ext cx="8301606" cy="1872208"/>
        </p:xfrm>
        <a:graphic>
          <a:graphicData uri="http://schemas.openxmlformats.org/drawingml/2006/table">
            <a:tbl>
              <a:tblPr firstRow="1" bandRow="1">
                <a:tableStyleId>{5C22544A-7EE6-4342-B048-85BDC9FD1C3A}</a:tableStyleId>
              </a:tblPr>
              <a:tblGrid>
                <a:gridCol w="2767202"/>
                <a:gridCol w="2767202"/>
                <a:gridCol w="2767202"/>
              </a:tblGrid>
              <a:tr h="695468">
                <a:tc>
                  <a:txBody>
                    <a:bodyPr/>
                    <a:lstStyle/>
                    <a:p>
                      <a:r>
                        <a:rPr lang="tr-TR" b="1" dirty="0" smtClean="0"/>
                        <a:t>ODAK</a:t>
                      </a:r>
                      <a:r>
                        <a:rPr lang="tr-TR" b="1" baseline="0" dirty="0" smtClean="0"/>
                        <a:t> NOKTASI</a:t>
                      </a:r>
                      <a:endParaRPr lang="tr-TR" b="1" dirty="0"/>
                    </a:p>
                  </a:txBody>
                  <a:tcPr/>
                </a:tc>
                <a:tc>
                  <a:txBody>
                    <a:bodyPr/>
                    <a:lstStyle/>
                    <a:p>
                      <a:r>
                        <a:rPr lang="tr-TR" b="1" dirty="0" smtClean="0"/>
                        <a:t>ARAÇLAR</a:t>
                      </a:r>
                      <a:endParaRPr lang="tr-TR" b="1" dirty="0"/>
                    </a:p>
                  </a:txBody>
                  <a:tcPr/>
                </a:tc>
                <a:tc>
                  <a:txBody>
                    <a:bodyPr/>
                    <a:lstStyle/>
                    <a:p>
                      <a:r>
                        <a:rPr lang="tr-TR" b="1" dirty="0" smtClean="0"/>
                        <a:t>AMAÇ (SONUÇ)</a:t>
                      </a:r>
                      <a:endParaRPr lang="tr-TR" b="1" dirty="0"/>
                    </a:p>
                  </a:txBody>
                  <a:tcPr/>
                </a:tc>
              </a:tr>
              <a:tr h="1176740">
                <a:tc>
                  <a:txBody>
                    <a:bodyPr/>
                    <a:lstStyle/>
                    <a:p>
                      <a:r>
                        <a:rPr lang="tr-TR" b="1" dirty="0" smtClean="0"/>
                        <a:t>ÜRÜNLER</a:t>
                      </a:r>
                      <a:endParaRPr lang="tr-TR" b="1" dirty="0"/>
                    </a:p>
                  </a:txBody>
                  <a:tcPr/>
                </a:tc>
                <a:tc>
                  <a:txBody>
                    <a:bodyPr/>
                    <a:lstStyle/>
                    <a:p>
                      <a:r>
                        <a:rPr lang="tr-TR" b="1" dirty="0" smtClean="0"/>
                        <a:t>SATIŞ VE TUTUNDURMA</a:t>
                      </a:r>
                    </a:p>
                    <a:p>
                      <a:r>
                        <a:rPr lang="tr-TR" b="1" dirty="0" smtClean="0"/>
                        <a:t>(Reklam vb.)</a:t>
                      </a:r>
                      <a:endParaRPr lang="tr-TR" b="1" dirty="0"/>
                    </a:p>
                  </a:txBody>
                  <a:tcPr/>
                </a:tc>
                <a:tc>
                  <a:txBody>
                    <a:bodyPr/>
                    <a:lstStyle/>
                    <a:p>
                      <a:r>
                        <a:rPr lang="tr-TR" b="1" dirty="0" smtClean="0"/>
                        <a:t>SATIŞ HACMİNİ ARTIRARAK KAR ELDE ETME</a:t>
                      </a:r>
                      <a:endParaRPr lang="tr-TR" b="1" dirty="0"/>
                    </a:p>
                  </a:txBody>
                  <a:tcPr/>
                </a:tc>
              </a:tr>
            </a:tbl>
          </a:graphicData>
        </a:graphic>
      </p:graphicFrame>
      <p:sp>
        <p:nvSpPr>
          <p:cNvPr id="6" name="2 İçerik Yer Tutucusu"/>
          <p:cNvSpPr txBox="1">
            <a:spLocks/>
          </p:cNvSpPr>
          <p:nvPr/>
        </p:nvSpPr>
        <p:spPr>
          <a:xfrm>
            <a:off x="395536" y="2780928"/>
            <a:ext cx="8568952" cy="3888432"/>
          </a:xfrm>
          <a:prstGeom prst="rect">
            <a:avLst/>
          </a:prstGeom>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5088" indent="0"/>
            <a:r>
              <a:rPr lang="tr-TR" sz="3200" dirty="0" smtClean="0"/>
              <a:t>Bu yaklaşımda maç veya hedef satış hacmini artırarak kâr elde etmektir.</a:t>
            </a:r>
          </a:p>
          <a:p>
            <a:pPr marL="65088" indent="0"/>
            <a:r>
              <a:rPr lang="tr-TR" sz="3200" dirty="0"/>
              <a:t>B</a:t>
            </a:r>
            <a:r>
              <a:rPr lang="tr-TR" sz="3200" dirty="0" smtClean="0"/>
              <a:t>unun için kullanılan araçlar; tutundurma, reklam, özellikle kişisel satış, çıkış noktası ya da odak noktası ise müşteriler veya tüketiciler olmayıp, firmanın halen ürettiği mevcut ürünler olmaktadır.</a:t>
            </a:r>
            <a:endParaRPr lang="tr-TR" sz="3200" dirty="0"/>
          </a:p>
        </p:txBody>
      </p:sp>
    </p:spTree>
    <p:extLst>
      <p:ext uri="{BB962C8B-B14F-4D97-AF65-F5344CB8AC3E}">
        <p14:creationId xmlns:p14="http://schemas.microsoft.com/office/powerpoint/2010/main" val="230851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88640"/>
            <a:ext cx="7776864" cy="908720"/>
          </a:xfrm>
        </p:spPr>
        <p:txBody>
          <a:bodyPr>
            <a:noAutofit/>
          </a:bodyPr>
          <a:lstStyle/>
          <a:p>
            <a:pPr algn="ctr"/>
            <a:r>
              <a:rPr lang="tr-TR" sz="3600" b="1" dirty="0" smtClean="0"/>
              <a:t>PAZARLAMANIN FİRMALARDAKİ ROLÜ</a:t>
            </a:r>
            <a:endParaRPr lang="tr-TR" sz="3600" dirty="0"/>
          </a:p>
        </p:txBody>
      </p:sp>
      <p:sp>
        <p:nvSpPr>
          <p:cNvPr id="3" name="2 İçerik Yer Tutucusu"/>
          <p:cNvSpPr>
            <a:spLocks noGrp="1"/>
          </p:cNvSpPr>
          <p:nvPr>
            <p:ph idx="1"/>
          </p:nvPr>
        </p:nvSpPr>
        <p:spPr>
          <a:xfrm>
            <a:off x="143508" y="1196752"/>
            <a:ext cx="8280920" cy="3528392"/>
          </a:xfrm>
        </p:spPr>
        <p:txBody>
          <a:bodyPr>
            <a:noAutofit/>
          </a:bodyPr>
          <a:lstStyle/>
          <a:p>
            <a:pPr marL="0" indent="65088">
              <a:buNone/>
              <a:tabLst>
                <a:tab pos="449263" algn="l"/>
              </a:tabLst>
            </a:pPr>
            <a:r>
              <a:rPr lang="tr-TR" sz="2800" dirty="0" smtClean="0"/>
              <a:t>	</a:t>
            </a:r>
            <a:r>
              <a:rPr lang="tr-TR" sz="2400" dirty="0" smtClean="0"/>
              <a:t>Pazarlamayı daha iyi anlayabilmek için konuya, firmanın önemli pazarlama kararlarını alan pazarlama yöneticisi açısından bakmak gerekir.</a:t>
            </a:r>
          </a:p>
          <a:p>
            <a:r>
              <a:rPr lang="tr-TR" sz="2400" dirty="0" smtClean="0"/>
              <a:t>Pazarlama yöneticisinin, problemleri belirleme, onları analiz etme, karar verme çabaları asla sona ermez.</a:t>
            </a:r>
          </a:p>
          <a:p>
            <a:r>
              <a:rPr lang="tr-TR" sz="2400" dirty="0" smtClean="0"/>
              <a:t>Pazarlama yönetiminin soyut düşünceyi ve sübjektif analizi kapsaması dolayısıyla diğer yönetim birimlerine oranla daha zordur. </a:t>
            </a:r>
            <a:endParaRPr lang="tr-TR" sz="2400" dirty="0"/>
          </a:p>
        </p:txBody>
      </p:sp>
      <p:pic>
        <p:nvPicPr>
          <p:cNvPr id="2050" name="Picture 2" descr="http://www.e-motivasyon.net/images/stories/degi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437112"/>
            <a:ext cx="4762500" cy="2343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6632"/>
            <a:ext cx="7128792" cy="6480720"/>
          </a:xfrm>
        </p:spPr>
        <p:txBody>
          <a:bodyPr>
            <a:noAutofit/>
          </a:bodyPr>
          <a:lstStyle/>
          <a:p>
            <a:pPr marL="65088" indent="0"/>
            <a:r>
              <a:rPr lang="tr-TR" sz="2800" dirty="0" smtClean="0"/>
              <a:t>Dolayısıyla firmalar malların satın alındığını değil ‘satıldığını’ savunurlar. Amaçları talebi arza boyun eğdirmektir.</a:t>
            </a:r>
          </a:p>
          <a:p>
            <a:pPr marL="65088" indent="0"/>
            <a:endParaRPr lang="tr-TR" sz="2800" dirty="0" smtClean="0"/>
          </a:p>
          <a:p>
            <a:pPr marL="65088" indent="0"/>
            <a:r>
              <a:rPr lang="tr-TR" sz="2800" dirty="0" smtClean="0"/>
              <a:t>Bu durum müşteriye; ‘canımın istediği gibi davranırım’, ‘ne üretirsem satarım’, ‘ister al ister alma’ şeklinde düşünce ve uygulamalarla özdeşleşmektedir.</a:t>
            </a:r>
          </a:p>
          <a:p>
            <a:pPr marL="65088" indent="0"/>
            <a:endParaRPr lang="tr-TR" sz="2800" dirty="0" smtClean="0"/>
          </a:p>
          <a:p>
            <a:pPr marL="65088" indent="0"/>
            <a:r>
              <a:rPr lang="tr-TR" sz="2800" dirty="0" smtClean="0"/>
              <a:t>Satıcı yönlü pazar koşullarında yine talep fazla arz kıt olduğu için rekabet azdır, satıcılar pazara hakimdir.</a:t>
            </a:r>
          </a:p>
          <a:p>
            <a:pPr marL="65088" indent="0"/>
            <a:endParaRPr lang="tr-TR" sz="3600"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724" y="4005064"/>
            <a:ext cx="1795276"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98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24936" cy="6480720"/>
          </a:xfrm>
        </p:spPr>
        <p:txBody>
          <a:bodyPr>
            <a:normAutofit/>
          </a:bodyPr>
          <a:lstStyle/>
          <a:p>
            <a:pPr marL="65088" indent="0"/>
            <a:r>
              <a:rPr lang="tr-TR" sz="4000" dirty="0" smtClean="0"/>
              <a:t>Bu anlayışta </a:t>
            </a:r>
            <a:r>
              <a:rPr lang="tr-TR" sz="4000" b="1" dirty="0" smtClean="0"/>
              <a:t>önemli olan üreticilerdir</a:t>
            </a:r>
            <a:r>
              <a:rPr lang="tr-TR" sz="4000" dirty="0" smtClean="0"/>
              <a:t>, tüketiciler varlıklarını hissettiremezler.</a:t>
            </a:r>
          </a:p>
          <a:p>
            <a:pPr marL="65088" indent="0">
              <a:buNone/>
            </a:pPr>
            <a:endParaRPr lang="tr-TR" sz="4000" dirty="0" smtClean="0"/>
          </a:p>
          <a:p>
            <a:pPr marL="65088" indent="0"/>
            <a:r>
              <a:rPr lang="tr-TR" sz="4000" dirty="0" smtClean="0"/>
              <a:t>Klasik pazarlama (satış) anlayışında tüketicilerin ürün ve pazar bilgisi zayıftır, pazarlık gücü yoktur, ürün iadesi, garanti yaygın değildir, baskıcı, zorla satış yaygındır.</a:t>
            </a:r>
            <a:endParaRPr lang="tr-TR" sz="4000" dirty="0"/>
          </a:p>
        </p:txBody>
      </p:sp>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88640"/>
            <a:ext cx="8856984" cy="6480720"/>
          </a:xfrm>
        </p:spPr>
        <p:txBody>
          <a:bodyPr>
            <a:noAutofit/>
          </a:bodyPr>
          <a:lstStyle/>
          <a:p>
            <a:pPr marL="65088" indent="0"/>
            <a:r>
              <a:rPr lang="tr-TR" sz="3200" dirty="0" smtClean="0"/>
              <a:t>J.B. </a:t>
            </a:r>
            <a:r>
              <a:rPr lang="tr-TR" sz="3200" dirty="0" err="1" smtClean="0"/>
              <a:t>Say’in</a:t>
            </a:r>
            <a:r>
              <a:rPr lang="tr-TR" sz="3200" dirty="0" smtClean="0"/>
              <a:t> « her arz kendi talebini yaratır » şeklindeki görüşü ürün ve satış anlayışına büyük ölçüde uymaktadır.</a:t>
            </a:r>
          </a:p>
          <a:p>
            <a:pPr marL="65088" indent="0"/>
            <a:r>
              <a:rPr lang="tr-TR" sz="3200" dirty="0" smtClean="0"/>
              <a:t>Dolayısıyla  klasik pazarlama uygulamalarında tüketicilere yeterli, doğru, tutarlı bilgi verilmez, ürün kalitesi düşüktür, fiyatlar keyfi ve yüksektir, iade yoktur veya zordur, serbest seçme olanağı sınırlı veya kısıtlıdır. Tüketici sesini duyuramaz duyursa da etki yapmaz.</a:t>
            </a:r>
          </a:p>
          <a:p>
            <a:pPr marL="65088" indent="0"/>
            <a:r>
              <a:rPr lang="tr-TR" sz="3200" dirty="0" smtClean="0"/>
              <a:t>Özetle firmalar için ne olursa olsun satışı bağlamak esastır.</a:t>
            </a:r>
            <a:endParaRPr lang="tr-TR" sz="3200" dirty="0"/>
          </a:p>
        </p:txBody>
      </p:sp>
    </p:spTree>
    <p:extLst>
      <p:ext uri="{BB962C8B-B14F-4D97-AF65-F5344CB8AC3E}">
        <p14:creationId xmlns:p14="http://schemas.microsoft.com/office/powerpoint/2010/main" val="200638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6444208" cy="6480720"/>
          </a:xfrm>
        </p:spPr>
        <p:txBody>
          <a:bodyPr>
            <a:noAutofit/>
          </a:bodyPr>
          <a:lstStyle/>
          <a:p>
            <a:pPr marL="65088" indent="0"/>
            <a:r>
              <a:rPr lang="tr-TR" sz="3200" dirty="0" smtClean="0"/>
              <a:t>Satış anlayışının uzun süre yürümesi ya da işlemesi oldukça güçtür. Uygulamanın ne kadar süreceği;</a:t>
            </a:r>
          </a:p>
          <a:p>
            <a:pPr marL="897192" lvl="1" indent="-457200">
              <a:buFont typeface="Wingdings" pitchFamily="2" charset="2"/>
              <a:buChar char="ü"/>
            </a:pPr>
            <a:r>
              <a:rPr lang="tr-TR" sz="2800" dirty="0" smtClean="0"/>
              <a:t>Ekonominin eriştiği kalkınma düzeyine</a:t>
            </a:r>
          </a:p>
          <a:p>
            <a:pPr marL="897192" lvl="1" indent="-457200">
              <a:buFont typeface="Wingdings" pitchFamily="2" charset="2"/>
              <a:buChar char="ü"/>
            </a:pPr>
            <a:r>
              <a:rPr lang="tr-TR" sz="2800" dirty="0" smtClean="0"/>
              <a:t>Satıcının eğitim ve kültür düzeyine</a:t>
            </a:r>
          </a:p>
          <a:p>
            <a:pPr marL="897192" lvl="1" indent="-457200">
              <a:buFont typeface="Wingdings" pitchFamily="2" charset="2"/>
              <a:buChar char="ü"/>
            </a:pPr>
            <a:r>
              <a:rPr lang="tr-TR" sz="2800" dirty="0" smtClean="0"/>
              <a:t>Tüketicilerin veya alıcıların eğitim, kültür, tutum ve davranışlarına bağlıdır.</a:t>
            </a:r>
            <a:endParaRPr lang="tr-TR" sz="2800" dirty="0"/>
          </a:p>
          <a:p>
            <a:pPr marL="0" lvl="1" indent="0">
              <a:buNone/>
              <a:tabLst>
                <a:tab pos="541338" algn="l"/>
              </a:tabLst>
            </a:pPr>
            <a:r>
              <a:rPr lang="tr-TR" sz="2800" dirty="0" smtClean="0"/>
              <a:t>	</a:t>
            </a:r>
            <a:endParaRPr lang="tr-TR" sz="2800" dirty="0"/>
          </a:p>
        </p:txBody>
      </p:sp>
      <p:pic>
        <p:nvPicPr>
          <p:cNvPr id="4" name="Picture 2" descr="C:\Users\Tolga\AppData\Local\Microsoft\Windows\Temporary Internet Files\Content.IE5\STX49O0J\MP9003875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102" y="476672"/>
            <a:ext cx="260985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752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88640"/>
            <a:ext cx="7848872" cy="6480720"/>
          </a:xfrm>
        </p:spPr>
        <p:txBody>
          <a:bodyPr>
            <a:noAutofit/>
          </a:bodyPr>
          <a:lstStyle/>
          <a:p>
            <a:pPr marL="0" lvl="1" indent="0">
              <a:buNone/>
              <a:tabLst>
                <a:tab pos="541338" algn="l"/>
              </a:tabLst>
            </a:pPr>
            <a:r>
              <a:rPr lang="tr-TR" sz="3600" dirty="0" smtClean="0"/>
              <a:t>	Müşteriler satıcıların basınçlı davranışlarını bilir ve bununla baş edebileceklerine inanırlar. Alışverişteki tatminsizliklerini çabuk unutmayıp bunu etrafa da duyurabilirler. Tüketici örgütlerine, firmalara ve ticaret odası vb. kuruluşlara sürekli bildirirlerse bu anlayış daha kısa sürede sona erebilir.</a:t>
            </a:r>
            <a:endParaRPr lang="tr-TR" sz="3600" dirty="0"/>
          </a:p>
        </p:txBody>
      </p:sp>
    </p:spTree>
    <p:extLst>
      <p:ext uri="{BB962C8B-B14F-4D97-AF65-F5344CB8AC3E}">
        <p14:creationId xmlns:p14="http://schemas.microsoft.com/office/powerpoint/2010/main" val="242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16632"/>
            <a:ext cx="4896544" cy="6480720"/>
          </a:xfrm>
        </p:spPr>
        <p:txBody>
          <a:bodyPr>
            <a:noAutofit/>
          </a:bodyPr>
          <a:lstStyle/>
          <a:p>
            <a:pPr marL="65088" indent="0"/>
            <a:r>
              <a:rPr lang="tr-TR" sz="3400" dirty="0" smtClean="0"/>
              <a:t>Firmalar da piyasada potansiyel müşterinin çokluğu nedeniyle ‘her müşteriye bir kez satayım yeter’ şeklinde ‘kapkaççı’ ya da ‘tokatçı’ anlayışı bırakabilmelidirler.</a:t>
            </a:r>
          </a:p>
          <a:p>
            <a:pPr marL="65088" indent="0">
              <a:buNone/>
            </a:pPr>
            <a:endParaRPr lang="tr-TR" sz="3400" dirty="0" smtClean="0"/>
          </a:p>
        </p:txBody>
      </p:sp>
      <p:pic>
        <p:nvPicPr>
          <p:cNvPr id="4" name="Picture 2" descr="C:\Users\Tolga\AppData\Local\Microsoft\Windows\Temporary Internet Files\Content.IE5\A0H14B7Z\MP9004230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980" y="0"/>
            <a:ext cx="38900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87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6480720"/>
          </a:xfrm>
        </p:spPr>
        <p:txBody>
          <a:bodyPr>
            <a:noAutofit/>
          </a:bodyPr>
          <a:lstStyle/>
          <a:p>
            <a:pPr marL="65088" indent="0" algn="ctr">
              <a:buNone/>
            </a:pPr>
            <a:r>
              <a:rPr lang="tr-TR" sz="3200" b="1" dirty="0" smtClean="0"/>
              <a:t>Modern Pazarlama Anlayışı </a:t>
            </a:r>
            <a:endParaRPr lang="tr-TR" sz="3200" dirty="0" smtClean="0"/>
          </a:p>
          <a:p>
            <a:pPr marL="65088" indent="0"/>
            <a:r>
              <a:rPr lang="tr-TR" sz="2800" dirty="0" smtClean="0"/>
              <a:t>Pazarların istek ve ihtiyaçlarını saptayıp, pazarlama değişkenlerinden yararlanarak alıcıları tatmin etmek olduğunu savunur. </a:t>
            </a:r>
          </a:p>
          <a:p>
            <a:pPr marL="65088" indent="0"/>
            <a:endParaRPr lang="tr-TR" sz="2800" dirty="0" smtClean="0"/>
          </a:p>
          <a:p>
            <a:pPr marL="65088" indent="0"/>
            <a:r>
              <a:rPr lang="tr-TR" sz="2800" dirty="0" smtClean="0"/>
              <a:t>Bu anlayışla işletme faaliyetlerine, satıcının  değil alıcının isteklerine göre yön verir.</a:t>
            </a:r>
          </a:p>
          <a:p>
            <a:pPr marL="65088" indent="0"/>
            <a:endParaRPr lang="tr-TR" sz="2800" dirty="0" smtClean="0"/>
          </a:p>
          <a:p>
            <a:pPr marL="65088" indent="0"/>
            <a:r>
              <a:rPr lang="tr-TR" sz="2800" dirty="0" smtClean="0"/>
              <a:t>Tüketicinin ihtiyacı ve istekleri tüm işletme faaliyetlerinin odak noktasını oluşturur.</a:t>
            </a:r>
          </a:p>
          <a:p>
            <a:pPr marL="65088" indent="0">
              <a:buNone/>
            </a:pPr>
            <a:endParaRPr lang="tr-TR" sz="2800" dirty="0"/>
          </a:p>
        </p:txBody>
      </p:sp>
    </p:spTree>
    <p:extLst>
      <p:ext uri="{BB962C8B-B14F-4D97-AF65-F5344CB8AC3E}">
        <p14:creationId xmlns:p14="http://schemas.microsoft.com/office/powerpoint/2010/main" val="1354065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55976" y="188640"/>
            <a:ext cx="4608512" cy="6480720"/>
          </a:xfrm>
        </p:spPr>
        <p:txBody>
          <a:bodyPr>
            <a:normAutofit/>
          </a:bodyPr>
          <a:lstStyle/>
          <a:p>
            <a:pPr marL="65088" indent="0">
              <a:buNone/>
            </a:pPr>
            <a:r>
              <a:rPr lang="tr-TR" sz="3200" dirty="0" smtClean="0"/>
              <a:t>	Modern pazarlama anlayışı üç temel unsura dayanmaktadır:  </a:t>
            </a:r>
          </a:p>
          <a:p>
            <a:pPr marL="65088" indent="0"/>
            <a:r>
              <a:rPr lang="tr-TR" sz="3200" dirty="0" smtClean="0"/>
              <a:t>Tüketiciye yönelik tutum, </a:t>
            </a:r>
          </a:p>
          <a:p>
            <a:pPr marL="65088" indent="0"/>
            <a:r>
              <a:rPr lang="tr-TR" sz="3200" dirty="0" smtClean="0"/>
              <a:t>Bütünleşmiş pazarlama faaliyetleri, </a:t>
            </a:r>
          </a:p>
          <a:p>
            <a:pPr marL="65088" indent="0"/>
            <a:r>
              <a:rPr lang="tr-TR" sz="3200" dirty="0" smtClean="0"/>
              <a:t>Kâr getirici satış hacmidir.</a:t>
            </a:r>
          </a:p>
          <a:p>
            <a:pPr marL="65088" indent="0">
              <a:buNone/>
            </a:pPr>
            <a:endParaRPr lang="tr-TR" sz="3200" dirty="0" smtClean="0"/>
          </a:p>
          <a:p>
            <a:pPr marL="65088" indent="0">
              <a:buNone/>
            </a:pPr>
            <a:r>
              <a:rPr lang="tr-TR" sz="3200" dirty="0" smtClean="0"/>
              <a:t>	</a:t>
            </a:r>
            <a:endParaRPr lang="tr-TR" sz="3200" dirty="0"/>
          </a:p>
        </p:txBody>
      </p:sp>
      <p:pic>
        <p:nvPicPr>
          <p:cNvPr id="4" name="Picture 3" descr="C:\Users\Tolga\AppData\Local\Microsoft\Windows\Temporary Internet Files\Content.IE5\29U0VBHR\MC9003356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76872"/>
            <a:ext cx="406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715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600" b="1" i="1" u="sng" dirty="0"/>
              <a:t>Tüketiciye yönelik tutum;</a:t>
            </a:r>
            <a:r>
              <a:rPr lang="tr-TR" sz="3600" dirty="0"/>
              <a:t> tüketici istek ve ihtiyaçlarının ne yönde olduğunu araştırmak ve buna göre mal ve hizmet üretmektir. İşletmenin amacı malın satışı değil tüketiciyi tatmindir.</a:t>
            </a:r>
          </a:p>
          <a:p>
            <a:endParaRPr lang="en-US" sz="3600" dirty="0"/>
          </a:p>
        </p:txBody>
      </p:sp>
    </p:spTree>
    <p:extLst>
      <p:ext uri="{BB962C8B-B14F-4D97-AF65-F5344CB8AC3E}">
        <p14:creationId xmlns:p14="http://schemas.microsoft.com/office/powerpoint/2010/main" val="225796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24936" cy="6480720"/>
          </a:xfrm>
        </p:spPr>
        <p:txBody>
          <a:bodyPr>
            <a:normAutofit/>
          </a:bodyPr>
          <a:lstStyle/>
          <a:p>
            <a:pPr marL="65088" indent="0">
              <a:buNone/>
            </a:pPr>
            <a:r>
              <a:rPr lang="tr-TR" sz="3200" dirty="0" smtClean="0"/>
              <a:t>	</a:t>
            </a:r>
            <a:r>
              <a:rPr lang="tr-TR" sz="3200" b="1" i="1" u="sng" dirty="0" smtClean="0"/>
              <a:t>Bütünleşmiş pazarlama faaliyetleri</a:t>
            </a:r>
            <a:r>
              <a:rPr lang="tr-TR" sz="3200" dirty="0" smtClean="0"/>
              <a:t>nde örgüt bir sistem olarak ele alınır. Yani işletme bir sistem, onu meydana getiren bölümler bir alt sistem olarak kabul edilir. 	</a:t>
            </a:r>
          </a:p>
          <a:p>
            <a:pPr marL="65088" indent="0">
              <a:buNone/>
            </a:pPr>
            <a:endParaRPr lang="tr-TR" sz="3200" dirty="0" smtClean="0"/>
          </a:p>
          <a:p>
            <a:pPr marL="65088" indent="0">
              <a:buNone/>
            </a:pPr>
            <a:r>
              <a:rPr lang="tr-TR" sz="3200" dirty="0" smtClean="0"/>
              <a:t>	Amaç çeşitli işletme departmanları ile pazarlama departmanı arasında, ayrıca pazarlama sisteminin kendi kontrolü altındaki fiyat, tutundurma, dağıtım ve ürün gibi elamanlar arasında tüketici yönlü uyum, eşgüdüm ve işbirliği sağlanmasıdır. </a:t>
            </a:r>
          </a:p>
          <a:p>
            <a:pPr marL="65088" indent="0">
              <a:buNone/>
            </a:pPr>
            <a:endParaRPr lang="tr-TR" sz="3200" dirty="0"/>
          </a:p>
        </p:txBody>
      </p:sp>
    </p:spTree>
    <p:extLst>
      <p:ext uri="{BB962C8B-B14F-4D97-AF65-F5344CB8AC3E}">
        <p14:creationId xmlns:p14="http://schemas.microsoft.com/office/powerpoint/2010/main" val="372224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88640"/>
            <a:ext cx="7848872" cy="6480720"/>
          </a:xfrm>
        </p:spPr>
        <p:txBody>
          <a:bodyPr>
            <a:normAutofit/>
          </a:bodyPr>
          <a:lstStyle/>
          <a:p>
            <a:pPr marL="90488" indent="-25400">
              <a:lnSpc>
                <a:spcPct val="110000"/>
              </a:lnSpc>
              <a:buNone/>
              <a:tabLst>
                <a:tab pos="539750" algn="l"/>
              </a:tabLst>
            </a:pPr>
            <a:r>
              <a:rPr lang="tr-TR" sz="3600" dirty="0" smtClean="0"/>
              <a:t>		Örneğin, yeni bir mamul bileşimiyle farklı pazarlara girmeyi düşünen bir pazarlama yöneticisinin almak zorunda olduğu bir dizi kararlar söz konusudur:</a:t>
            </a:r>
          </a:p>
          <a:p>
            <a:pPr marL="90488" indent="-25400">
              <a:lnSpc>
                <a:spcPct val="110000"/>
              </a:lnSpc>
              <a:tabLst>
                <a:tab pos="539750" algn="l"/>
              </a:tabLst>
            </a:pPr>
            <a:r>
              <a:rPr lang="tr-TR" sz="3600" dirty="0" smtClean="0"/>
              <a:t> Hedef pazarı ve bu pazara ulaşma yollarının nasıl olacağına ve dönemler itibariyle uygulanması gereken fiyat iletişim, stratejisi ve politikalarına karar vermesi gibi. </a:t>
            </a:r>
            <a:endParaRPr lang="tr-TR"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3714" y="476672"/>
            <a:ext cx="8856984" cy="3600400"/>
          </a:xfrm>
        </p:spPr>
        <p:txBody>
          <a:bodyPr>
            <a:normAutofit fontScale="92500" lnSpcReduction="10000"/>
          </a:bodyPr>
          <a:lstStyle/>
          <a:p>
            <a:pPr marL="65088" indent="0">
              <a:buNone/>
            </a:pPr>
            <a:r>
              <a:rPr lang="tr-TR" sz="4000" dirty="0" smtClean="0"/>
              <a:t>	</a:t>
            </a:r>
            <a:r>
              <a:rPr lang="tr-TR" sz="4000" b="1" i="1" u="sng" dirty="0" smtClean="0"/>
              <a:t>Kâr getirici satış hacmi </a:t>
            </a:r>
            <a:r>
              <a:rPr lang="tr-TR" sz="4000" dirty="0" smtClean="0"/>
              <a:t>ise; tüketiciyi tatmin ederek kâr sağlamak veya örgüt amaçlarına ulaşmaktır. </a:t>
            </a:r>
          </a:p>
          <a:p>
            <a:pPr marL="65088" indent="0">
              <a:buNone/>
            </a:pPr>
            <a:r>
              <a:rPr lang="tr-TR" sz="4000" dirty="0" smtClean="0"/>
              <a:t>	Tüketiciyi tatminde satış öncesi, satış anında ve sonrasındaki hizmetin önemli yeri vardır.</a:t>
            </a:r>
          </a:p>
          <a:p>
            <a:pPr marL="65088" indent="0">
              <a:buNone/>
            </a:pPr>
            <a:endParaRPr lang="tr-TR" sz="4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823" y="3113088"/>
            <a:ext cx="4079875"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288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96944" cy="6480720"/>
          </a:xfrm>
        </p:spPr>
        <p:txBody>
          <a:bodyPr>
            <a:normAutofit/>
          </a:bodyPr>
          <a:lstStyle/>
          <a:p>
            <a:pPr marL="65088" indent="0" algn="ctr">
              <a:buNone/>
            </a:pPr>
            <a:r>
              <a:rPr lang="tr-TR" sz="3600" b="1" dirty="0" smtClean="0"/>
              <a:t>Bütünsel(</a:t>
            </a:r>
            <a:r>
              <a:rPr lang="tr-TR" sz="3600" b="1" dirty="0" err="1" smtClean="0"/>
              <a:t>Holistik</a:t>
            </a:r>
            <a:r>
              <a:rPr lang="tr-TR" sz="3600" b="1" dirty="0" smtClean="0"/>
              <a:t>) Pazarlama Anlayışı</a:t>
            </a:r>
          </a:p>
          <a:p>
            <a:pPr marL="65088" indent="0" algn="ctr">
              <a:buNone/>
            </a:pPr>
            <a:endParaRPr lang="tr-TR" sz="1800" b="1" dirty="0" smtClean="0"/>
          </a:p>
          <a:p>
            <a:pPr marL="65088" indent="0"/>
            <a:r>
              <a:rPr lang="tr-TR" sz="3600" dirty="0" err="1" smtClean="0"/>
              <a:t>Holistik</a:t>
            </a:r>
            <a:r>
              <a:rPr lang="tr-TR" sz="3600" dirty="0" smtClean="0"/>
              <a:t> pazarlama kavramı; karşılıklı bağımlı pazarlama program, süreç ve aktivitelerinin geliştirilme, dizayn edilme ve uygulanmasına dayanır.</a:t>
            </a:r>
          </a:p>
          <a:p>
            <a:pPr marL="65088" indent="0"/>
            <a:r>
              <a:rPr lang="tr-TR" sz="3600" dirty="0" err="1" smtClean="0"/>
              <a:t>Holistik</a:t>
            </a:r>
            <a:r>
              <a:rPr lang="tr-TR" sz="3600" dirty="0" smtClean="0"/>
              <a:t> pazarlama modern pazarlamanın bir ileri aşamasını oluşturur. </a:t>
            </a:r>
          </a:p>
          <a:p>
            <a:pPr marL="65088" indent="0">
              <a:buNone/>
            </a:pPr>
            <a:endParaRPr lang="tr-TR" sz="3600" dirty="0" smtClean="0"/>
          </a:p>
          <a:p>
            <a:pPr marL="65088" indent="0">
              <a:buNone/>
            </a:pPr>
            <a:endParaRPr lang="tr-TR" sz="3200" dirty="0"/>
          </a:p>
        </p:txBody>
      </p:sp>
    </p:spTree>
    <p:extLst>
      <p:ext uri="{BB962C8B-B14F-4D97-AF65-F5344CB8AC3E}">
        <p14:creationId xmlns:p14="http://schemas.microsoft.com/office/powerpoint/2010/main" val="2498814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6480720"/>
          </a:xfrm>
        </p:spPr>
        <p:txBody>
          <a:bodyPr>
            <a:normAutofit/>
          </a:bodyPr>
          <a:lstStyle/>
          <a:p>
            <a:pPr marL="65088" indent="0">
              <a:buNone/>
            </a:pPr>
            <a:r>
              <a:rPr lang="tr-TR" sz="3200" dirty="0" smtClean="0"/>
              <a:t>Bu anlayışta pazarlamanın dört bileşeni vardır:</a:t>
            </a:r>
          </a:p>
          <a:p>
            <a:pPr marL="65088" indent="0"/>
            <a:r>
              <a:rPr lang="tr-TR" sz="3200" i="1" dirty="0" smtClean="0"/>
              <a:t>İlişki pazarlaması, </a:t>
            </a:r>
          </a:p>
          <a:p>
            <a:pPr marL="65088" indent="0"/>
            <a:r>
              <a:rPr lang="tr-TR" sz="3200" i="1" dirty="0" smtClean="0"/>
              <a:t>Bütünleşik pazarlama, </a:t>
            </a:r>
          </a:p>
          <a:p>
            <a:pPr marL="65088" indent="0"/>
            <a:r>
              <a:rPr lang="tr-TR" sz="3200" i="1" dirty="0" smtClean="0"/>
              <a:t>İçsel pazarlama, </a:t>
            </a:r>
          </a:p>
          <a:p>
            <a:pPr marL="65088" indent="0"/>
            <a:r>
              <a:rPr lang="tr-TR" sz="3200" i="1" dirty="0" smtClean="0"/>
              <a:t>Sosyal Sorumluluk pazarlamasıdır</a:t>
            </a:r>
            <a:r>
              <a:rPr lang="tr-TR" sz="3200" dirty="0" smtClean="0"/>
              <a:t>.</a:t>
            </a:r>
          </a:p>
          <a:p>
            <a:pPr marL="65088" indent="0">
              <a:buNone/>
            </a:pPr>
            <a:r>
              <a:rPr lang="tr-TR" sz="3200" dirty="0" smtClean="0"/>
              <a:t>	</a:t>
            </a:r>
            <a:endParaRPr lang="tr-TR" sz="3200" dirty="0"/>
          </a:p>
        </p:txBody>
      </p:sp>
    </p:spTree>
    <p:extLst>
      <p:ext uri="{BB962C8B-B14F-4D97-AF65-F5344CB8AC3E}">
        <p14:creationId xmlns:p14="http://schemas.microsoft.com/office/powerpoint/2010/main" val="2409956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3456384"/>
          </a:xfrm>
        </p:spPr>
        <p:txBody>
          <a:bodyPr>
            <a:normAutofit/>
          </a:bodyPr>
          <a:lstStyle/>
          <a:p>
            <a:pPr marL="65088" indent="0">
              <a:buNone/>
            </a:pPr>
            <a:r>
              <a:rPr lang="tr-TR" sz="3200" dirty="0" smtClean="0"/>
              <a:t>	Amaç pazarlamadaki bütün sorunları bütünleşik bir perspektifle tanımlamaktır. </a:t>
            </a:r>
          </a:p>
          <a:p>
            <a:pPr marL="65088" indent="0">
              <a:buNone/>
            </a:pPr>
            <a:r>
              <a:rPr lang="tr-TR" sz="3200" dirty="0" smtClean="0"/>
              <a:t>	Geleceğin başarılı firmaları, pazarlamadaki değişimlerle pazardaki değişimleri birlikte yönetebilenler olacaktır.</a:t>
            </a:r>
            <a:endParaRPr lang="tr-TR" sz="32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45024"/>
            <a:ext cx="4752528" cy="28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749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31640" y="188640"/>
            <a:ext cx="6984776" cy="523220"/>
          </a:xfrm>
          <a:prstGeom prst="rect">
            <a:avLst/>
          </a:prstGeom>
        </p:spPr>
        <p:txBody>
          <a:bodyPr wrap="square">
            <a:spAutoFit/>
          </a:bodyPr>
          <a:lstStyle/>
          <a:p>
            <a:pPr algn="ctr"/>
            <a:r>
              <a:rPr lang="tr-TR" sz="2800" b="1" dirty="0" err="1" smtClean="0"/>
              <a:t>Holistik</a:t>
            </a:r>
            <a:r>
              <a:rPr lang="tr-TR" sz="2800" b="1" dirty="0" smtClean="0"/>
              <a:t> Pazarlamanın Boyutları</a:t>
            </a:r>
            <a:endParaRPr lang="tr-TR" sz="2800" b="1" dirty="0"/>
          </a:p>
        </p:txBody>
      </p:sp>
      <p:grpSp>
        <p:nvGrpSpPr>
          <p:cNvPr id="2" name="Group 4"/>
          <p:cNvGrpSpPr>
            <a:grpSpLocks noChangeAspect="1"/>
          </p:cNvGrpSpPr>
          <p:nvPr/>
        </p:nvGrpSpPr>
        <p:grpSpPr bwMode="auto">
          <a:xfrm>
            <a:off x="122238" y="830263"/>
            <a:ext cx="8842375" cy="5838825"/>
            <a:chOff x="77" y="523"/>
            <a:chExt cx="5570" cy="3678"/>
          </a:xfrm>
        </p:grpSpPr>
        <p:sp>
          <p:nvSpPr>
            <p:cNvPr id="3" name="AutoShape 3"/>
            <p:cNvSpPr>
              <a:spLocks noChangeAspect="1" noChangeArrowheads="1" noTextEdit="1"/>
            </p:cNvSpPr>
            <p:nvPr/>
          </p:nvSpPr>
          <p:spPr bwMode="auto">
            <a:xfrm>
              <a:off x="77" y="527"/>
              <a:ext cx="5570" cy="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Rectangle 5"/>
            <p:cNvSpPr>
              <a:spLocks noChangeArrowheads="1"/>
            </p:cNvSpPr>
            <p:nvPr/>
          </p:nvSpPr>
          <p:spPr bwMode="auto">
            <a:xfrm>
              <a:off x="77" y="523"/>
              <a:ext cx="11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1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8"/>
            <p:cNvGrpSpPr>
              <a:grpSpLocks/>
            </p:cNvGrpSpPr>
            <p:nvPr/>
          </p:nvGrpSpPr>
          <p:grpSpPr bwMode="auto">
            <a:xfrm>
              <a:off x="1245" y="1389"/>
              <a:ext cx="874" cy="558"/>
              <a:chOff x="1245" y="1389"/>
              <a:chExt cx="874" cy="558"/>
            </a:xfrm>
          </p:grpSpPr>
          <p:sp>
            <p:nvSpPr>
              <p:cNvPr id="1116" name="Rectangle 6"/>
              <p:cNvSpPr>
                <a:spLocks noChangeArrowheads="1"/>
              </p:cNvSpPr>
              <p:nvPr/>
            </p:nvSpPr>
            <p:spPr bwMode="auto">
              <a:xfrm>
                <a:off x="1245" y="1389"/>
                <a:ext cx="874"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7" name="Rectangle 7"/>
              <p:cNvSpPr>
                <a:spLocks noChangeArrowheads="1"/>
              </p:cNvSpPr>
              <p:nvPr/>
            </p:nvSpPr>
            <p:spPr bwMode="auto">
              <a:xfrm>
                <a:off x="1245" y="1389"/>
                <a:ext cx="874" cy="558"/>
              </a:xfrm>
              <a:prstGeom prst="rect">
                <a:avLst/>
              </a:prstGeom>
              <a:noFill/>
              <a:ln w="1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7" name="Rectangle 9"/>
            <p:cNvSpPr>
              <a:spLocks noChangeArrowheads="1"/>
            </p:cNvSpPr>
            <p:nvPr/>
          </p:nvSpPr>
          <p:spPr bwMode="auto">
            <a:xfrm>
              <a:off x="1564" y="1453"/>
              <a:ext cx="2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İçsel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1799" y="1453"/>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1404" y="1611"/>
              <a:ext cx="60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000000"/>
                  </a:solidFill>
                  <a:effectLst/>
                  <a:latin typeface="Times New Roman" pitchFamily="18" charset="0"/>
                  <a:cs typeface="Arial" pitchFamily="34" charset="0"/>
                </a:rPr>
                <a:t>Pazarlama</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1960" y="1611"/>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Group 15"/>
            <p:cNvGrpSpPr>
              <a:grpSpLocks/>
            </p:cNvGrpSpPr>
            <p:nvPr/>
          </p:nvGrpSpPr>
          <p:grpSpPr bwMode="auto">
            <a:xfrm>
              <a:off x="2497" y="1822"/>
              <a:ext cx="1101" cy="1115"/>
              <a:chOff x="2497" y="1822"/>
              <a:chExt cx="1101" cy="1115"/>
            </a:xfrm>
          </p:grpSpPr>
          <p:sp>
            <p:nvSpPr>
              <p:cNvPr id="1114" name="Oval 13"/>
              <p:cNvSpPr>
                <a:spLocks noChangeArrowheads="1"/>
              </p:cNvSpPr>
              <p:nvPr/>
            </p:nvSpPr>
            <p:spPr bwMode="auto">
              <a:xfrm>
                <a:off x="2497" y="1822"/>
                <a:ext cx="1101" cy="111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15" name="Oval 14"/>
              <p:cNvSpPr>
                <a:spLocks noChangeArrowheads="1"/>
              </p:cNvSpPr>
              <p:nvPr/>
            </p:nvSpPr>
            <p:spPr bwMode="auto">
              <a:xfrm>
                <a:off x="2497" y="1822"/>
                <a:ext cx="1101" cy="1115"/>
              </a:xfrm>
              <a:prstGeom prst="ellipse">
                <a:avLst/>
              </a:prstGeom>
              <a:noFill/>
              <a:ln w="1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2" name="Rectangle 16"/>
            <p:cNvSpPr>
              <a:spLocks noChangeArrowheads="1"/>
            </p:cNvSpPr>
            <p:nvPr/>
          </p:nvSpPr>
          <p:spPr bwMode="auto">
            <a:xfrm>
              <a:off x="2732" y="2027"/>
              <a:ext cx="7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7"/>
            <p:cNvSpPr>
              <a:spLocks noChangeArrowheads="1"/>
            </p:cNvSpPr>
            <p:nvPr/>
          </p:nvSpPr>
          <p:spPr bwMode="auto">
            <a:xfrm>
              <a:off x="2868" y="2167"/>
              <a:ext cx="45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Times New Roman" pitchFamily="18" charset="0"/>
                  <a:cs typeface="Arial" pitchFamily="34" charset="0"/>
                </a:rPr>
                <a:t>Holistik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
            <p:cNvSpPr>
              <a:spLocks noChangeArrowheads="1"/>
            </p:cNvSpPr>
            <p:nvPr/>
          </p:nvSpPr>
          <p:spPr bwMode="auto">
            <a:xfrm>
              <a:off x="2802" y="2308"/>
              <a:ext cx="5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Times New Roman" pitchFamily="18" charset="0"/>
                  <a:cs typeface="Arial" pitchFamily="34" charset="0"/>
                </a:rPr>
                <a:t>Pazarlama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3296" y="2308"/>
              <a:ext cx="7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22"/>
            <p:cNvGrpSpPr>
              <a:grpSpLocks/>
            </p:cNvGrpSpPr>
            <p:nvPr/>
          </p:nvGrpSpPr>
          <p:grpSpPr bwMode="auto">
            <a:xfrm>
              <a:off x="3978" y="1389"/>
              <a:ext cx="874" cy="558"/>
              <a:chOff x="3978" y="1389"/>
              <a:chExt cx="874" cy="558"/>
            </a:xfrm>
          </p:grpSpPr>
          <p:sp>
            <p:nvSpPr>
              <p:cNvPr id="1112" name="Rectangle 20"/>
              <p:cNvSpPr>
                <a:spLocks noChangeArrowheads="1"/>
              </p:cNvSpPr>
              <p:nvPr/>
            </p:nvSpPr>
            <p:spPr bwMode="auto">
              <a:xfrm>
                <a:off x="3978" y="1389"/>
                <a:ext cx="874"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3" name="Rectangle 21"/>
              <p:cNvSpPr>
                <a:spLocks noChangeArrowheads="1"/>
              </p:cNvSpPr>
              <p:nvPr/>
            </p:nvSpPr>
            <p:spPr bwMode="auto">
              <a:xfrm>
                <a:off x="3978" y="1389"/>
                <a:ext cx="874" cy="558"/>
              </a:xfrm>
              <a:prstGeom prst="rect">
                <a:avLst/>
              </a:prstGeom>
              <a:noFill/>
              <a:ln w="1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7" name="Rectangle 23"/>
            <p:cNvSpPr>
              <a:spLocks noChangeArrowheads="1"/>
            </p:cNvSpPr>
            <p:nvPr/>
          </p:nvSpPr>
          <p:spPr bwMode="auto">
            <a:xfrm>
              <a:off x="4137" y="1453"/>
              <a:ext cx="60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Bütünleşik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4"/>
            <p:cNvSpPr>
              <a:spLocks noChangeArrowheads="1"/>
            </p:cNvSpPr>
            <p:nvPr/>
          </p:nvSpPr>
          <p:spPr bwMode="auto">
            <a:xfrm>
              <a:off x="4693" y="1453"/>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5"/>
            <p:cNvSpPr>
              <a:spLocks noChangeArrowheads="1"/>
            </p:cNvSpPr>
            <p:nvPr/>
          </p:nvSpPr>
          <p:spPr bwMode="auto">
            <a:xfrm>
              <a:off x="4137" y="1611"/>
              <a:ext cx="60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Pazarlama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6"/>
            <p:cNvSpPr>
              <a:spLocks noChangeArrowheads="1"/>
            </p:cNvSpPr>
            <p:nvPr/>
          </p:nvSpPr>
          <p:spPr bwMode="auto">
            <a:xfrm>
              <a:off x="4693" y="1611"/>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29"/>
            <p:cNvGrpSpPr>
              <a:grpSpLocks/>
            </p:cNvGrpSpPr>
            <p:nvPr/>
          </p:nvGrpSpPr>
          <p:grpSpPr bwMode="auto">
            <a:xfrm>
              <a:off x="3985" y="2785"/>
              <a:ext cx="874" cy="558"/>
              <a:chOff x="3985" y="2785"/>
              <a:chExt cx="874" cy="558"/>
            </a:xfrm>
          </p:grpSpPr>
          <p:sp>
            <p:nvSpPr>
              <p:cNvPr id="1110" name="Rectangle 27"/>
              <p:cNvSpPr>
                <a:spLocks noChangeArrowheads="1"/>
              </p:cNvSpPr>
              <p:nvPr/>
            </p:nvSpPr>
            <p:spPr bwMode="auto">
              <a:xfrm>
                <a:off x="3985" y="2785"/>
                <a:ext cx="874"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1" name="Rectangle 28"/>
              <p:cNvSpPr>
                <a:spLocks noChangeArrowheads="1"/>
              </p:cNvSpPr>
              <p:nvPr/>
            </p:nvSpPr>
            <p:spPr bwMode="auto">
              <a:xfrm>
                <a:off x="3985" y="2785"/>
                <a:ext cx="874" cy="558"/>
              </a:xfrm>
              <a:prstGeom prst="rect">
                <a:avLst/>
              </a:prstGeom>
              <a:noFill/>
              <a:ln w="1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22" name="Rectangle 30"/>
            <p:cNvSpPr>
              <a:spLocks noChangeArrowheads="1"/>
            </p:cNvSpPr>
            <p:nvPr/>
          </p:nvSpPr>
          <p:spPr bwMode="auto">
            <a:xfrm>
              <a:off x="4291" y="2849"/>
              <a:ext cx="31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İlişki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31"/>
            <p:cNvSpPr>
              <a:spLocks noChangeArrowheads="1"/>
            </p:cNvSpPr>
            <p:nvPr/>
          </p:nvSpPr>
          <p:spPr bwMode="auto">
            <a:xfrm>
              <a:off x="4553" y="2849"/>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2"/>
            <p:cNvSpPr>
              <a:spLocks noChangeArrowheads="1"/>
            </p:cNvSpPr>
            <p:nvPr/>
          </p:nvSpPr>
          <p:spPr bwMode="auto">
            <a:xfrm>
              <a:off x="4103" y="3009"/>
              <a:ext cx="60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000000"/>
                  </a:solidFill>
                  <a:effectLst/>
                  <a:latin typeface="Times New Roman" pitchFamily="18" charset="0"/>
                  <a:cs typeface="Arial" pitchFamily="34" charset="0"/>
                </a:rPr>
                <a:t>Pazarlama</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34"/>
            <p:cNvSpPr>
              <a:spLocks noChangeArrowheads="1"/>
            </p:cNvSpPr>
            <p:nvPr/>
          </p:nvSpPr>
          <p:spPr bwMode="auto">
            <a:xfrm>
              <a:off x="4740" y="3009"/>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7" name="Group 37"/>
            <p:cNvGrpSpPr>
              <a:grpSpLocks/>
            </p:cNvGrpSpPr>
            <p:nvPr/>
          </p:nvGrpSpPr>
          <p:grpSpPr bwMode="auto">
            <a:xfrm>
              <a:off x="1241" y="2819"/>
              <a:ext cx="873" cy="558"/>
              <a:chOff x="1241" y="2819"/>
              <a:chExt cx="873" cy="558"/>
            </a:xfrm>
          </p:grpSpPr>
          <p:sp>
            <p:nvSpPr>
              <p:cNvPr id="1108" name="Rectangle 35"/>
              <p:cNvSpPr>
                <a:spLocks noChangeArrowheads="1"/>
              </p:cNvSpPr>
              <p:nvPr/>
            </p:nvSpPr>
            <p:spPr bwMode="auto">
              <a:xfrm>
                <a:off x="1241" y="2819"/>
                <a:ext cx="873"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9" name="Rectangle 36"/>
              <p:cNvSpPr>
                <a:spLocks noChangeArrowheads="1"/>
              </p:cNvSpPr>
              <p:nvPr/>
            </p:nvSpPr>
            <p:spPr bwMode="auto">
              <a:xfrm>
                <a:off x="1241" y="2819"/>
                <a:ext cx="873" cy="558"/>
              </a:xfrm>
              <a:prstGeom prst="rect">
                <a:avLst/>
              </a:prstGeom>
              <a:noFill/>
              <a:ln w="1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29" name="Rectangle 39"/>
            <p:cNvSpPr>
              <a:spLocks noChangeArrowheads="1"/>
            </p:cNvSpPr>
            <p:nvPr/>
          </p:nvSpPr>
          <p:spPr bwMode="auto">
            <a:xfrm>
              <a:off x="1982" y="2884"/>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40"/>
            <p:cNvSpPr>
              <a:spLocks noChangeArrowheads="1"/>
            </p:cNvSpPr>
            <p:nvPr/>
          </p:nvSpPr>
          <p:spPr bwMode="auto">
            <a:xfrm>
              <a:off x="1330" y="3113"/>
              <a:ext cx="75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41"/>
            <p:cNvSpPr>
              <a:spLocks noChangeArrowheads="1"/>
            </p:cNvSpPr>
            <p:nvPr/>
          </p:nvSpPr>
          <p:spPr bwMode="auto">
            <a:xfrm>
              <a:off x="1955" y="3044"/>
              <a:ext cx="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24" name="Freeform 42"/>
            <p:cNvSpPr>
              <a:spLocks noEditPoints="1"/>
            </p:cNvSpPr>
            <p:nvPr/>
          </p:nvSpPr>
          <p:spPr bwMode="auto">
            <a:xfrm>
              <a:off x="2119" y="1630"/>
              <a:ext cx="385" cy="738"/>
            </a:xfrm>
            <a:custGeom>
              <a:avLst/>
              <a:gdLst>
                <a:gd name="T0" fmla="*/ 3703 w 3836"/>
                <a:gd name="T1" fmla="*/ 6460 h 6503"/>
                <a:gd name="T2" fmla="*/ 279 w 3836"/>
                <a:gd name="T3" fmla="*/ 609 h 6503"/>
                <a:gd name="T4" fmla="*/ 303 w 3836"/>
                <a:gd name="T5" fmla="*/ 518 h 6503"/>
                <a:gd name="T6" fmla="*/ 394 w 3836"/>
                <a:gd name="T7" fmla="*/ 542 h 6503"/>
                <a:gd name="T8" fmla="*/ 3818 w 3836"/>
                <a:gd name="T9" fmla="*/ 6393 h 6503"/>
                <a:gd name="T10" fmla="*/ 3794 w 3836"/>
                <a:gd name="T11" fmla="*/ 6484 h 6503"/>
                <a:gd name="T12" fmla="*/ 3703 w 3836"/>
                <a:gd name="T13" fmla="*/ 6460 h 6503"/>
                <a:gd name="T14" fmla="*/ 59 w 3836"/>
                <a:gd name="T15" fmla="*/ 893 h 6503"/>
                <a:gd name="T16" fmla="*/ 0 w 3836"/>
                <a:gd name="T17" fmla="*/ 0 h 6503"/>
                <a:gd name="T18" fmla="*/ 749 w 3836"/>
                <a:gd name="T19" fmla="*/ 489 h 6503"/>
                <a:gd name="T20" fmla="*/ 59 w 3836"/>
                <a:gd name="T21" fmla="*/ 893 h 6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6" h="6503">
                  <a:moveTo>
                    <a:pt x="3703" y="6460"/>
                  </a:moveTo>
                  <a:lnTo>
                    <a:pt x="279" y="609"/>
                  </a:lnTo>
                  <a:cubicBezTo>
                    <a:pt x="261" y="577"/>
                    <a:pt x="271" y="537"/>
                    <a:pt x="303" y="518"/>
                  </a:cubicBezTo>
                  <a:cubicBezTo>
                    <a:pt x="335" y="499"/>
                    <a:pt x="376" y="510"/>
                    <a:pt x="394" y="542"/>
                  </a:cubicBezTo>
                  <a:lnTo>
                    <a:pt x="3818" y="6393"/>
                  </a:lnTo>
                  <a:cubicBezTo>
                    <a:pt x="3836" y="6425"/>
                    <a:pt x="3826" y="6466"/>
                    <a:pt x="3794" y="6484"/>
                  </a:cubicBezTo>
                  <a:cubicBezTo>
                    <a:pt x="3762" y="6503"/>
                    <a:pt x="3721" y="6492"/>
                    <a:pt x="3703" y="6460"/>
                  </a:cubicBezTo>
                  <a:close/>
                  <a:moveTo>
                    <a:pt x="59" y="893"/>
                  </a:moveTo>
                  <a:lnTo>
                    <a:pt x="0" y="0"/>
                  </a:lnTo>
                  <a:lnTo>
                    <a:pt x="749" y="489"/>
                  </a:lnTo>
                  <a:lnTo>
                    <a:pt x="59" y="893"/>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25" name="Freeform 43"/>
            <p:cNvSpPr>
              <a:spLocks noEditPoints="1"/>
            </p:cNvSpPr>
            <p:nvPr/>
          </p:nvSpPr>
          <p:spPr bwMode="auto">
            <a:xfrm>
              <a:off x="2125" y="2381"/>
              <a:ext cx="388" cy="738"/>
            </a:xfrm>
            <a:custGeom>
              <a:avLst/>
              <a:gdLst>
                <a:gd name="T0" fmla="*/ 3838 w 3856"/>
                <a:gd name="T1" fmla="*/ 110 h 6502"/>
                <a:gd name="T2" fmla="*/ 396 w 3856"/>
                <a:gd name="T3" fmla="*/ 5962 h 6502"/>
                <a:gd name="T4" fmla="*/ 304 w 3856"/>
                <a:gd name="T5" fmla="*/ 5985 h 6502"/>
                <a:gd name="T6" fmla="*/ 281 w 3856"/>
                <a:gd name="T7" fmla="*/ 5894 h 6502"/>
                <a:gd name="T8" fmla="*/ 3723 w 3856"/>
                <a:gd name="T9" fmla="*/ 42 h 6502"/>
                <a:gd name="T10" fmla="*/ 3814 w 3856"/>
                <a:gd name="T11" fmla="*/ 18 h 6502"/>
                <a:gd name="T12" fmla="*/ 3838 w 3856"/>
                <a:gd name="T13" fmla="*/ 110 h 6502"/>
                <a:gd name="T14" fmla="*/ 751 w 3856"/>
                <a:gd name="T15" fmla="*/ 6016 h 6502"/>
                <a:gd name="T16" fmla="*/ 0 w 3856"/>
                <a:gd name="T17" fmla="*/ 6502 h 6502"/>
                <a:gd name="T18" fmla="*/ 61 w 3856"/>
                <a:gd name="T19" fmla="*/ 5610 h 6502"/>
                <a:gd name="T20" fmla="*/ 751 w 3856"/>
                <a:gd name="T21" fmla="*/ 6016 h 6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6" h="6502">
                  <a:moveTo>
                    <a:pt x="3838" y="110"/>
                  </a:moveTo>
                  <a:lnTo>
                    <a:pt x="396" y="5962"/>
                  </a:lnTo>
                  <a:cubicBezTo>
                    <a:pt x="377" y="5993"/>
                    <a:pt x="336" y="6004"/>
                    <a:pt x="304" y="5985"/>
                  </a:cubicBezTo>
                  <a:cubicBezTo>
                    <a:pt x="273" y="5967"/>
                    <a:pt x="262" y="5926"/>
                    <a:pt x="281" y="5894"/>
                  </a:cubicBezTo>
                  <a:lnTo>
                    <a:pt x="3723" y="42"/>
                  </a:lnTo>
                  <a:cubicBezTo>
                    <a:pt x="3741" y="10"/>
                    <a:pt x="3782" y="0"/>
                    <a:pt x="3814" y="18"/>
                  </a:cubicBezTo>
                  <a:cubicBezTo>
                    <a:pt x="3846" y="37"/>
                    <a:pt x="3856" y="78"/>
                    <a:pt x="3838" y="110"/>
                  </a:cubicBezTo>
                  <a:close/>
                  <a:moveTo>
                    <a:pt x="751" y="6016"/>
                  </a:moveTo>
                  <a:lnTo>
                    <a:pt x="0" y="6502"/>
                  </a:lnTo>
                  <a:lnTo>
                    <a:pt x="61" y="5610"/>
                  </a:lnTo>
                  <a:lnTo>
                    <a:pt x="751" y="6016"/>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27" name="Freeform 44"/>
            <p:cNvSpPr>
              <a:spLocks noEditPoints="1"/>
            </p:cNvSpPr>
            <p:nvPr/>
          </p:nvSpPr>
          <p:spPr bwMode="auto">
            <a:xfrm>
              <a:off x="3591" y="1649"/>
              <a:ext cx="387" cy="738"/>
            </a:xfrm>
            <a:custGeom>
              <a:avLst/>
              <a:gdLst>
                <a:gd name="T0" fmla="*/ 9 w 1928"/>
                <a:gd name="T1" fmla="*/ 3196 h 3251"/>
                <a:gd name="T2" fmla="*/ 1730 w 1928"/>
                <a:gd name="T3" fmla="*/ 270 h 3251"/>
                <a:gd name="T4" fmla="*/ 1776 w 1928"/>
                <a:gd name="T5" fmla="*/ 258 h 3251"/>
                <a:gd name="T6" fmla="*/ 1788 w 1928"/>
                <a:gd name="T7" fmla="*/ 304 h 3251"/>
                <a:gd name="T8" fmla="*/ 67 w 1928"/>
                <a:gd name="T9" fmla="*/ 3230 h 3251"/>
                <a:gd name="T10" fmla="*/ 21 w 1928"/>
                <a:gd name="T11" fmla="*/ 3242 h 3251"/>
                <a:gd name="T12" fmla="*/ 9 w 1928"/>
                <a:gd name="T13" fmla="*/ 3196 h 3251"/>
                <a:gd name="T14" fmla="*/ 1553 w 1928"/>
                <a:gd name="T15" fmla="*/ 243 h 3251"/>
                <a:gd name="T16" fmla="*/ 1928 w 1928"/>
                <a:gd name="T17" fmla="*/ 0 h 3251"/>
                <a:gd name="T18" fmla="*/ 1897 w 1928"/>
                <a:gd name="T19" fmla="*/ 446 h 3251"/>
                <a:gd name="T20" fmla="*/ 1553 w 1928"/>
                <a:gd name="T21" fmla="*/ 243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8" h="3251">
                  <a:moveTo>
                    <a:pt x="9" y="3196"/>
                  </a:moveTo>
                  <a:lnTo>
                    <a:pt x="1730" y="270"/>
                  </a:lnTo>
                  <a:cubicBezTo>
                    <a:pt x="1739" y="254"/>
                    <a:pt x="1760" y="249"/>
                    <a:pt x="1776" y="258"/>
                  </a:cubicBezTo>
                  <a:cubicBezTo>
                    <a:pt x="1792" y="268"/>
                    <a:pt x="1797" y="288"/>
                    <a:pt x="1788" y="304"/>
                  </a:cubicBezTo>
                  <a:lnTo>
                    <a:pt x="67" y="3230"/>
                  </a:lnTo>
                  <a:cubicBezTo>
                    <a:pt x="57" y="3246"/>
                    <a:pt x="37" y="3251"/>
                    <a:pt x="21" y="3242"/>
                  </a:cubicBezTo>
                  <a:cubicBezTo>
                    <a:pt x="5" y="3233"/>
                    <a:pt x="0" y="3212"/>
                    <a:pt x="9" y="3196"/>
                  </a:cubicBezTo>
                  <a:close/>
                  <a:moveTo>
                    <a:pt x="1553" y="243"/>
                  </a:moveTo>
                  <a:lnTo>
                    <a:pt x="1928" y="0"/>
                  </a:lnTo>
                  <a:lnTo>
                    <a:pt x="1897" y="446"/>
                  </a:lnTo>
                  <a:lnTo>
                    <a:pt x="1553" y="243"/>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28" name="Freeform 45"/>
            <p:cNvSpPr>
              <a:spLocks noEditPoints="1"/>
            </p:cNvSpPr>
            <p:nvPr/>
          </p:nvSpPr>
          <p:spPr bwMode="auto">
            <a:xfrm>
              <a:off x="3591" y="2381"/>
              <a:ext cx="387" cy="695"/>
            </a:xfrm>
            <a:custGeom>
              <a:avLst/>
              <a:gdLst>
                <a:gd name="T0" fmla="*/ 66 w 1928"/>
                <a:gd name="T1" fmla="*/ 20 h 3061"/>
                <a:gd name="T2" fmla="*/ 1779 w 1928"/>
                <a:gd name="T3" fmla="*/ 2761 h 3061"/>
                <a:gd name="T4" fmla="*/ 1769 w 1928"/>
                <a:gd name="T5" fmla="*/ 2807 h 3061"/>
                <a:gd name="T6" fmla="*/ 1723 w 1928"/>
                <a:gd name="T7" fmla="*/ 2796 h 3061"/>
                <a:gd name="T8" fmla="*/ 10 w 1928"/>
                <a:gd name="T9" fmla="*/ 56 h 3061"/>
                <a:gd name="T10" fmla="*/ 20 w 1928"/>
                <a:gd name="T11" fmla="*/ 10 h 3061"/>
                <a:gd name="T12" fmla="*/ 66 w 1928"/>
                <a:gd name="T13" fmla="*/ 20 h 3061"/>
                <a:gd name="T14" fmla="*/ 1885 w 1928"/>
                <a:gd name="T15" fmla="*/ 2616 h 3061"/>
                <a:gd name="T16" fmla="*/ 1928 w 1928"/>
                <a:gd name="T17" fmla="*/ 3061 h 3061"/>
                <a:gd name="T18" fmla="*/ 1546 w 1928"/>
                <a:gd name="T19" fmla="*/ 2828 h 3061"/>
                <a:gd name="T20" fmla="*/ 1885 w 1928"/>
                <a:gd name="T21" fmla="*/ 2616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8" h="3061">
                  <a:moveTo>
                    <a:pt x="66" y="20"/>
                  </a:moveTo>
                  <a:lnTo>
                    <a:pt x="1779" y="2761"/>
                  </a:lnTo>
                  <a:cubicBezTo>
                    <a:pt x="1789" y="2777"/>
                    <a:pt x="1784" y="2797"/>
                    <a:pt x="1769" y="2807"/>
                  </a:cubicBezTo>
                  <a:cubicBezTo>
                    <a:pt x="1753" y="2817"/>
                    <a:pt x="1733" y="2812"/>
                    <a:pt x="1723" y="2796"/>
                  </a:cubicBezTo>
                  <a:lnTo>
                    <a:pt x="10" y="56"/>
                  </a:lnTo>
                  <a:cubicBezTo>
                    <a:pt x="0" y="40"/>
                    <a:pt x="5" y="20"/>
                    <a:pt x="20" y="10"/>
                  </a:cubicBezTo>
                  <a:cubicBezTo>
                    <a:pt x="36" y="0"/>
                    <a:pt x="56" y="5"/>
                    <a:pt x="66" y="20"/>
                  </a:cubicBezTo>
                  <a:close/>
                  <a:moveTo>
                    <a:pt x="1885" y="2616"/>
                  </a:moveTo>
                  <a:lnTo>
                    <a:pt x="1928" y="3061"/>
                  </a:lnTo>
                  <a:lnTo>
                    <a:pt x="1546" y="2828"/>
                  </a:lnTo>
                  <a:lnTo>
                    <a:pt x="1885" y="2616"/>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grpSp>
          <p:nvGrpSpPr>
            <p:cNvPr id="1029" name="Group 48"/>
            <p:cNvGrpSpPr>
              <a:grpSpLocks/>
            </p:cNvGrpSpPr>
            <p:nvPr/>
          </p:nvGrpSpPr>
          <p:grpSpPr bwMode="auto">
            <a:xfrm>
              <a:off x="318" y="562"/>
              <a:ext cx="2773" cy="472"/>
              <a:chOff x="318" y="562"/>
              <a:chExt cx="2773" cy="472"/>
            </a:xfrm>
          </p:grpSpPr>
          <p:sp>
            <p:nvSpPr>
              <p:cNvPr id="1106" name="Rectangle 46"/>
              <p:cNvSpPr>
                <a:spLocks noChangeArrowheads="1"/>
              </p:cNvSpPr>
              <p:nvPr/>
            </p:nvSpPr>
            <p:spPr bwMode="auto">
              <a:xfrm>
                <a:off x="318" y="562"/>
                <a:ext cx="2773" cy="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7" name="Rectangle 47"/>
              <p:cNvSpPr>
                <a:spLocks noChangeArrowheads="1"/>
              </p:cNvSpPr>
              <p:nvPr/>
            </p:nvSpPr>
            <p:spPr bwMode="auto">
              <a:xfrm>
                <a:off x="318" y="562"/>
                <a:ext cx="2773" cy="472"/>
              </a:xfrm>
              <a:prstGeom prst="rect">
                <a:avLst/>
              </a:prstGeom>
              <a:noFill/>
              <a:ln w="1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30" name="Rectangle 49"/>
            <p:cNvSpPr>
              <a:spLocks noChangeArrowheads="1"/>
            </p:cNvSpPr>
            <p:nvPr/>
          </p:nvSpPr>
          <p:spPr bwMode="auto">
            <a:xfrm>
              <a:off x="421" y="625"/>
              <a:ext cx="54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Pazarlama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50"/>
            <p:cNvSpPr>
              <a:spLocks noChangeArrowheads="1"/>
            </p:cNvSpPr>
            <p:nvPr/>
          </p:nvSpPr>
          <p:spPr bwMode="auto">
            <a:xfrm>
              <a:off x="923" y="62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51"/>
            <p:cNvSpPr>
              <a:spLocks noChangeArrowheads="1"/>
            </p:cNvSpPr>
            <p:nvPr/>
          </p:nvSpPr>
          <p:spPr bwMode="auto">
            <a:xfrm>
              <a:off x="1370" y="62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52"/>
            <p:cNvSpPr>
              <a:spLocks noChangeArrowheads="1"/>
            </p:cNvSpPr>
            <p:nvPr/>
          </p:nvSpPr>
          <p:spPr bwMode="auto">
            <a:xfrm>
              <a:off x="1400" y="625"/>
              <a:ext cx="55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Üst Düzey</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53"/>
            <p:cNvSpPr>
              <a:spLocks noChangeArrowheads="1"/>
            </p:cNvSpPr>
            <p:nvPr/>
          </p:nvSpPr>
          <p:spPr bwMode="auto">
            <a:xfrm>
              <a:off x="1912" y="62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54"/>
            <p:cNvSpPr>
              <a:spLocks noChangeArrowheads="1"/>
            </p:cNvSpPr>
            <p:nvPr/>
          </p:nvSpPr>
          <p:spPr bwMode="auto">
            <a:xfrm>
              <a:off x="2318" y="625"/>
              <a:ext cx="35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Diğer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55"/>
            <p:cNvSpPr>
              <a:spLocks noChangeArrowheads="1"/>
            </p:cNvSpPr>
            <p:nvPr/>
          </p:nvSpPr>
          <p:spPr bwMode="auto">
            <a:xfrm>
              <a:off x="2624" y="62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56"/>
            <p:cNvSpPr>
              <a:spLocks noChangeArrowheads="1"/>
            </p:cNvSpPr>
            <p:nvPr/>
          </p:nvSpPr>
          <p:spPr bwMode="auto">
            <a:xfrm>
              <a:off x="421" y="785"/>
              <a:ext cx="61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Departmanı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57"/>
            <p:cNvSpPr>
              <a:spLocks noChangeArrowheads="1"/>
            </p:cNvSpPr>
            <p:nvPr/>
          </p:nvSpPr>
          <p:spPr bwMode="auto">
            <a:xfrm>
              <a:off x="990" y="78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58"/>
            <p:cNvSpPr>
              <a:spLocks noChangeArrowheads="1"/>
            </p:cNvSpPr>
            <p:nvPr/>
          </p:nvSpPr>
          <p:spPr bwMode="auto">
            <a:xfrm>
              <a:off x="1370" y="785"/>
              <a:ext cx="46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Yönetim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59"/>
            <p:cNvSpPr>
              <a:spLocks noChangeArrowheads="1"/>
            </p:cNvSpPr>
            <p:nvPr/>
          </p:nvSpPr>
          <p:spPr bwMode="auto">
            <a:xfrm>
              <a:off x="1791" y="78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60"/>
            <p:cNvSpPr>
              <a:spLocks noChangeArrowheads="1"/>
            </p:cNvSpPr>
            <p:nvPr/>
          </p:nvSpPr>
          <p:spPr bwMode="auto">
            <a:xfrm>
              <a:off x="1844" y="78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61"/>
            <p:cNvSpPr>
              <a:spLocks noChangeArrowheads="1"/>
            </p:cNvSpPr>
            <p:nvPr/>
          </p:nvSpPr>
          <p:spPr bwMode="auto">
            <a:xfrm>
              <a:off x="2318" y="785"/>
              <a:ext cx="70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Departmanlar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62"/>
            <p:cNvSpPr>
              <a:spLocks noChangeArrowheads="1"/>
            </p:cNvSpPr>
            <p:nvPr/>
          </p:nvSpPr>
          <p:spPr bwMode="auto">
            <a:xfrm>
              <a:off x="2981" y="785"/>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Freeform 63"/>
            <p:cNvSpPr>
              <a:spLocks noEditPoints="1"/>
            </p:cNvSpPr>
            <p:nvPr/>
          </p:nvSpPr>
          <p:spPr bwMode="auto">
            <a:xfrm>
              <a:off x="1643" y="1016"/>
              <a:ext cx="80" cy="351"/>
            </a:xfrm>
            <a:custGeom>
              <a:avLst/>
              <a:gdLst>
                <a:gd name="T0" fmla="*/ 333 w 800"/>
                <a:gd name="T1" fmla="*/ 3026 h 3093"/>
                <a:gd name="T2" fmla="*/ 333 w 800"/>
                <a:gd name="T3" fmla="*/ 666 h 3093"/>
                <a:gd name="T4" fmla="*/ 400 w 800"/>
                <a:gd name="T5" fmla="*/ 600 h 3093"/>
                <a:gd name="T6" fmla="*/ 467 w 800"/>
                <a:gd name="T7" fmla="*/ 666 h 3093"/>
                <a:gd name="T8" fmla="*/ 467 w 800"/>
                <a:gd name="T9" fmla="*/ 3026 h 3093"/>
                <a:gd name="T10" fmla="*/ 400 w 800"/>
                <a:gd name="T11" fmla="*/ 3093 h 3093"/>
                <a:gd name="T12" fmla="*/ 333 w 800"/>
                <a:gd name="T13" fmla="*/ 3026 h 3093"/>
                <a:gd name="T14" fmla="*/ 0 w 800"/>
                <a:gd name="T15" fmla="*/ 800 h 3093"/>
                <a:gd name="T16" fmla="*/ 400 w 800"/>
                <a:gd name="T17" fmla="*/ 0 h 3093"/>
                <a:gd name="T18" fmla="*/ 800 w 800"/>
                <a:gd name="T19" fmla="*/ 800 h 3093"/>
                <a:gd name="T20" fmla="*/ 0 w 800"/>
                <a:gd name="T21" fmla="*/ 800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3093">
                  <a:moveTo>
                    <a:pt x="333" y="3026"/>
                  </a:moveTo>
                  <a:lnTo>
                    <a:pt x="333" y="666"/>
                  </a:lnTo>
                  <a:cubicBezTo>
                    <a:pt x="333" y="630"/>
                    <a:pt x="363" y="600"/>
                    <a:pt x="400" y="600"/>
                  </a:cubicBezTo>
                  <a:cubicBezTo>
                    <a:pt x="437" y="600"/>
                    <a:pt x="467" y="630"/>
                    <a:pt x="467" y="666"/>
                  </a:cubicBezTo>
                  <a:lnTo>
                    <a:pt x="467" y="3026"/>
                  </a:lnTo>
                  <a:cubicBezTo>
                    <a:pt x="467" y="3063"/>
                    <a:pt x="437" y="3093"/>
                    <a:pt x="400" y="3093"/>
                  </a:cubicBezTo>
                  <a:cubicBezTo>
                    <a:pt x="363" y="3093"/>
                    <a:pt x="333" y="3063"/>
                    <a:pt x="333" y="3026"/>
                  </a:cubicBezTo>
                  <a:close/>
                  <a:moveTo>
                    <a:pt x="0" y="800"/>
                  </a:moveTo>
                  <a:lnTo>
                    <a:pt x="400" y="0"/>
                  </a:lnTo>
                  <a:lnTo>
                    <a:pt x="800" y="800"/>
                  </a:lnTo>
                  <a:lnTo>
                    <a:pt x="0" y="800"/>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45" name="Freeform 64"/>
            <p:cNvSpPr>
              <a:spLocks noEditPoints="1"/>
            </p:cNvSpPr>
            <p:nvPr/>
          </p:nvSpPr>
          <p:spPr bwMode="auto">
            <a:xfrm>
              <a:off x="1010" y="1038"/>
              <a:ext cx="311" cy="352"/>
            </a:xfrm>
            <a:custGeom>
              <a:avLst/>
              <a:gdLst>
                <a:gd name="T0" fmla="*/ 2980 w 3100"/>
                <a:gd name="T1" fmla="*/ 3074 h 3100"/>
                <a:gd name="T2" fmla="*/ 424 w 3100"/>
                <a:gd name="T3" fmla="*/ 518 h 3100"/>
                <a:gd name="T4" fmla="*/ 424 w 3100"/>
                <a:gd name="T5" fmla="*/ 424 h 3100"/>
                <a:gd name="T6" fmla="*/ 519 w 3100"/>
                <a:gd name="T7" fmla="*/ 424 h 3100"/>
                <a:gd name="T8" fmla="*/ 3074 w 3100"/>
                <a:gd name="T9" fmla="*/ 2979 h 3100"/>
                <a:gd name="T10" fmla="*/ 3074 w 3100"/>
                <a:gd name="T11" fmla="*/ 3074 h 3100"/>
                <a:gd name="T12" fmla="*/ 2980 w 3100"/>
                <a:gd name="T13" fmla="*/ 3074 h 3100"/>
                <a:gd name="T14" fmla="*/ 283 w 3100"/>
                <a:gd name="T15" fmla="*/ 848 h 3100"/>
                <a:gd name="T16" fmla="*/ 0 w 3100"/>
                <a:gd name="T17" fmla="*/ 0 h 3100"/>
                <a:gd name="T18" fmla="*/ 849 w 3100"/>
                <a:gd name="T19" fmla="*/ 283 h 3100"/>
                <a:gd name="T20" fmla="*/ 283 w 3100"/>
                <a:gd name="T21" fmla="*/ 848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0" h="3100">
                  <a:moveTo>
                    <a:pt x="2980" y="3074"/>
                  </a:moveTo>
                  <a:lnTo>
                    <a:pt x="424" y="518"/>
                  </a:lnTo>
                  <a:cubicBezTo>
                    <a:pt x="398" y="492"/>
                    <a:pt x="398" y="450"/>
                    <a:pt x="424" y="424"/>
                  </a:cubicBezTo>
                  <a:cubicBezTo>
                    <a:pt x="450" y="398"/>
                    <a:pt x="493" y="398"/>
                    <a:pt x="519" y="424"/>
                  </a:cubicBezTo>
                  <a:lnTo>
                    <a:pt x="3074" y="2979"/>
                  </a:lnTo>
                  <a:cubicBezTo>
                    <a:pt x="3100" y="3005"/>
                    <a:pt x="3100" y="3048"/>
                    <a:pt x="3074" y="3074"/>
                  </a:cubicBezTo>
                  <a:cubicBezTo>
                    <a:pt x="3048" y="3100"/>
                    <a:pt x="3006" y="3100"/>
                    <a:pt x="2980" y="3074"/>
                  </a:cubicBezTo>
                  <a:close/>
                  <a:moveTo>
                    <a:pt x="283" y="848"/>
                  </a:moveTo>
                  <a:lnTo>
                    <a:pt x="0" y="0"/>
                  </a:lnTo>
                  <a:lnTo>
                    <a:pt x="849" y="283"/>
                  </a:lnTo>
                  <a:lnTo>
                    <a:pt x="283" y="848"/>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46" name="Freeform 65"/>
            <p:cNvSpPr>
              <a:spLocks noEditPoints="1"/>
            </p:cNvSpPr>
            <p:nvPr/>
          </p:nvSpPr>
          <p:spPr bwMode="auto">
            <a:xfrm>
              <a:off x="2047" y="1038"/>
              <a:ext cx="312" cy="352"/>
            </a:xfrm>
            <a:custGeom>
              <a:avLst/>
              <a:gdLst>
                <a:gd name="T0" fmla="*/ 26 w 3100"/>
                <a:gd name="T1" fmla="*/ 2979 h 3100"/>
                <a:gd name="T2" fmla="*/ 2581 w 3100"/>
                <a:gd name="T3" fmla="*/ 424 h 3100"/>
                <a:gd name="T4" fmla="*/ 2676 w 3100"/>
                <a:gd name="T5" fmla="*/ 424 h 3100"/>
                <a:gd name="T6" fmla="*/ 2676 w 3100"/>
                <a:gd name="T7" fmla="*/ 518 h 3100"/>
                <a:gd name="T8" fmla="*/ 120 w 3100"/>
                <a:gd name="T9" fmla="*/ 3074 h 3100"/>
                <a:gd name="T10" fmla="*/ 26 w 3100"/>
                <a:gd name="T11" fmla="*/ 3074 h 3100"/>
                <a:gd name="T12" fmla="*/ 26 w 3100"/>
                <a:gd name="T13" fmla="*/ 2979 h 3100"/>
                <a:gd name="T14" fmla="*/ 2251 w 3100"/>
                <a:gd name="T15" fmla="*/ 283 h 3100"/>
                <a:gd name="T16" fmla="*/ 3100 w 3100"/>
                <a:gd name="T17" fmla="*/ 0 h 3100"/>
                <a:gd name="T18" fmla="*/ 2817 w 3100"/>
                <a:gd name="T19" fmla="*/ 848 h 3100"/>
                <a:gd name="T20" fmla="*/ 2251 w 3100"/>
                <a:gd name="T21" fmla="*/ 28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0" h="3100">
                  <a:moveTo>
                    <a:pt x="26" y="2979"/>
                  </a:moveTo>
                  <a:lnTo>
                    <a:pt x="2581" y="424"/>
                  </a:lnTo>
                  <a:cubicBezTo>
                    <a:pt x="2607" y="398"/>
                    <a:pt x="2649" y="398"/>
                    <a:pt x="2676" y="424"/>
                  </a:cubicBezTo>
                  <a:cubicBezTo>
                    <a:pt x="2702" y="450"/>
                    <a:pt x="2702" y="492"/>
                    <a:pt x="2676" y="518"/>
                  </a:cubicBezTo>
                  <a:lnTo>
                    <a:pt x="120" y="3074"/>
                  </a:lnTo>
                  <a:cubicBezTo>
                    <a:pt x="94" y="3100"/>
                    <a:pt x="52" y="3100"/>
                    <a:pt x="26" y="3074"/>
                  </a:cubicBezTo>
                  <a:cubicBezTo>
                    <a:pt x="0" y="3048"/>
                    <a:pt x="0" y="3005"/>
                    <a:pt x="26" y="2979"/>
                  </a:cubicBezTo>
                  <a:close/>
                  <a:moveTo>
                    <a:pt x="2251" y="283"/>
                  </a:moveTo>
                  <a:lnTo>
                    <a:pt x="3100" y="0"/>
                  </a:lnTo>
                  <a:lnTo>
                    <a:pt x="2817" y="848"/>
                  </a:lnTo>
                  <a:lnTo>
                    <a:pt x="2251" y="283"/>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grpSp>
          <p:nvGrpSpPr>
            <p:cNvPr id="1047" name="Group 68"/>
            <p:cNvGrpSpPr>
              <a:grpSpLocks/>
            </p:cNvGrpSpPr>
            <p:nvPr/>
          </p:nvGrpSpPr>
          <p:grpSpPr bwMode="auto">
            <a:xfrm>
              <a:off x="3318" y="532"/>
              <a:ext cx="2314" cy="472"/>
              <a:chOff x="3318" y="532"/>
              <a:chExt cx="2314" cy="472"/>
            </a:xfrm>
          </p:grpSpPr>
          <p:sp>
            <p:nvSpPr>
              <p:cNvPr id="1104" name="Rectangle 66"/>
              <p:cNvSpPr>
                <a:spLocks noChangeArrowheads="1"/>
              </p:cNvSpPr>
              <p:nvPr/>
            </p:nvSpPr>
            <p:spPr bwMode="auto">
              <a:xfrm>
                <a:off x="3318" y="532"/>
                <a:ext cx="2314" cy="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5" name="Rectangle 67"/>
              <p:cNvSpPr>
                <a:spLocks noChangeArrowheads="1"/>
              </p:cNvSpPr>
              <p:nvPr/>
            </p:nvSpPr>
            <p:spPr bwMode="auto">
              <a:xfrm>
                <a:off x="3318" y="532"/>
                <a:ext cx="2314" cy="472"/>
              </a:xfrm>
              <a:prstGeom prst="rect">
                <a:avLst/>
              </a:prstGeom>
              <a:noFill/>
              <a:ln w="1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48" name="Rectangle 69"/>
            <p:cNvSpPr>
              <a:spLocks noChangeArrowheads="1"/>
            </p:cNvSpPr>
            <p:nvPr/>
          </p:nvSpPr>
          <p:spPr bwMode="auto">
            <a:xfrm>
              <a:off x="3420" y="596"/>
              <a:ext cx="41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İletişim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70"/>
            <p:cNvSpPr>
              <a:spLocks noChangeArrowheads="1"/>
            </p:cNvSpPr>
            <p:nvPr/>
          </p:nvSpPr>
          <p:spPr bwMode="auto">
            <a:xfrm>
              <a:off x="3788" y="596"/>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71"/>
            <p:cNvSpPr>
              <a:spLocks noChangeArrowheads="1"/>
            </p:cNvSpPr>
            <p:nvPr/>
          </p:nvSpPr>
          <p:spPr bwMode="auto">
            <a:xfrm>
              <a:off x="3894" y="596"/>
              <a:ext cx="37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72"/>
            <p:cNvSpPr>
              <a:spLocks noChangeArrowheads="1"/>
            </p:cNvSpPr>
            <p:nvPr/>
          </p:nvSpPr>
          <p:spPr bwMode="auto">
            <a:xfrm>
              <a:off x="4227" y="596"/>
              <a:ext cx="39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Mamul</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73"/>
            <p:cNvSpPr>
              <a:spLocks noChangeArrowheads="1"/>
            </p:cNvSpPr>
            <p:nvPr/>
          </p:nvSpPr>
          <p:spPr bwMode="auto">
            <a:xfrm>
              <a:off x="4574" y="596"/>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74"/>
            <p:cNvSpPr>
              <a:spLocks noChangeArrowheads="1"/>
            </p:cNvSpPr>
            <p:nvPr/>
          </p:nvSpPr>
          <p:spPr bwMode="auto">
            <a:xfrm>
              <a:off x="4843" y="596"/>
              <a:ext cx="25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4" name="Rectangle 75"/>
            <p:cNvSpPr>
              <a:spLocks noChangeArrowheads="1"/>
            </p:cNvSpPr>
            <p:nvPr/>
          </p:nvSpPr>
          <p:spPr bwMode="auto">
            <a:xfrm>
              <a:off x="5055" y="596"/>
              <a:ext cx="46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Kanallar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76"/>
            <p:cNvSpPr>
              <a:spLocks noChangeArrowheads="1"/>
            </p:cNvSpPr>
            <p:nvPr/>
          </p:nvSpPr>
          <p:spPr bwMode="auto">
            <a:xfrm>
              <a:off x="3420" y="756"/>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77"/>
            <p:cNvSpPr>
              <a:spLocks noChangeArrowheads="1"/>
            </p:cNvSpPr>
            <p:nvPr/>
          </p:nvSpPr>
          <p:spPr bwMode="auto">
            <a:xfrm>
              <a:off x="3894" y="756"/>
              <a:ext cx="31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78"/>
            <p:cNvSpPr>
              <a:spLocks noChangeArrowheads="1"/>
            </p:cNvSpPr>
            <p:nvPr/>
          </p:nvSpPr>
          <p:spPr bwMode="auto">
            <a:xfrm>
              <a:off x="4168" y="756"/>
              <a:ext cx="52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Hizmetler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79"/>
            <p:cNvSpPr>
              <a:spLocks noChangeArrowheads="1"/>
            </p:cNvSpPr>
            <p:nvPr/>
          </p:nvSpPr>
          <p:spPr bwMode="auto">
            <a:xfrm>
              <a:off x="4647" y="756"/>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80"/>
            <p:cNvSpPr>
              <a:spLocks noChangeArrowheads="1"/>
            </p:cNvSpPr>
            <p:nvPr/>
          </p:nvSpPr>
          <p:spPr bwMode="auto">
            <a:xfrm>
              <a:off x="4677" y="756"/>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Freeform 81"/>
            <p:cNvSpPr>
              <a:spLocks noEditPoints="1"/>
            </p:cNvSpPr>
            <p:nvPr/>
          </p:nvSpPr>
          <p:spPr bwMode="auto">
            <a:xfrm>
              <a:off x="4405" y="1004"/>
              <a:ext cx="80" cy="352"/>
            </a:xfrm>
            <a:custGeom>
              <a:avLst/>
              <a:gdLst>
                <a:gd name="T0" fmla="*/ 167 w 400"/>
                <a:gd name="T1" fmla="*/ 1513 h 1547"/>
                <a:gd name="T2" fmla="*/ 167 w 400"/>
                <a:gd name="T3" fmla="*/ 333 h 1547"/>
                <a:gd name="T4" fmla="*/ 200 w 400"/>
                <a:gd name="T5" fmla="*/ 300 h 1547"/>
                <a:gd name="T6" fmla="*/ 233 w 400"/>
                <a:gd name="T7" fmla="*/ 333 h 1547"/>
                <a:gd name="T8" fmla="*/ 233 w 400"/>
                <a:gd name="T9" fmla="*/ 1513 h 1547"/>
                <a:gd name="T10" fmla="*/ 200 w 400"/>
                <a:gd name="T11" fmla="*/ 1547 h 1547"/>
                <a:gd name="T12" fmla="*/ 167 w 400"/>
                <a:gd name="T13" fmla="*/ 1513 h 1547"/>
                <a:gd name="T14" fmla="*/ 0 w 400"/>
                <a:gd name="T15" fmla="*/ 400 h 1547"/>
                <a:gd name="T16" fmla="*/ 200 w 400"/>
                <a:gd name="T17" fmla="*/ 0 h 1547"/>
                <a:gd name="T18" fmla="*/ 400 w 400"/>
                <a:gd name="T19" fmla="*/ 400 h 1547"/>
                <a:gd name="T20" fmla="*/ 0 w 400"/>
                <a:gd name="T21" fmla="*/ 400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547">
                  <a:moveTo>
                    <a:pt x="167" y="1513"/>
                  </a:moveTo>
                  <a:lnTo>
                    <a:pt x="167" y="333"/>
                  </a:lnTo>
                  <a:cubicBezTo>
                    <a:pt x="167" y="315"/>
                    <a:pt x="182" y="300"/>
                    <a:pt x="200" y="300"/>
                  </a:cubicBezTo>
                  <a:cubicBezTo>
                    <a:pt x="219" y="300"/>
                    <a:pt x="233" y="315"/>
                    <a:pt x="233" y="333"/>
                  </a:cubicBezTo>
                  <a:lnTo>
                    <a:pt x="233" y="1513"/>
                  </a:lnTo>
                  <a:cubicBezTo>
                    <a:pt x="233" y="1532"/>
                    <a:pt x="219" y="1547"/>
                    <a:pt x="200" y="1547"/>
                  </a:cubicBezTo>
                  <a:cubicBezTo>
                    <a:pt x="182" y="1547"/>
                    <a:pt x="167" y="1532"/>
                    <a:pt x="167" y="1513"/>
                  </a:cubicBezTo>
                  <a:close/>
                  <a:moveTo>
                    <a:pt x="0" y="400"/>
                  </a:moveTo>
                  <a:lnTo>
                    <a:pt x="200" y="0"/>
                  </a:lnTo>
                  <a:lnTo>
                    <a:pt x="400" y="400"/>
                  </a:lnTo>
                  <a:lnTo>
                    <a:pt x="0" y="400"/>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61" name="Freeform 82"/>
            <p:cNvSpPr>
              <a:spLocks noEditPoints="1"/>
            </p:cNvSpPr>
            <p:nvPr/>
          </p:nvSpPr>
          <p:spPr bwMode="auto">
            <a:xfrm>
              <a:off x="3772" y="1027"/>
              <a:ext cx="311" cy="352"/>
            </a:xfrm>
            <a:custGeom>
              <a:avLst/>
              <a:gdLst>
                <a:gd name="T0" fmla="*/ 1490 w 1550"/>
                <a:gd name="T1" fmla="*/ 1537 h 1550"/>
                <a:gd name="T2" fmla="*/ 212 w 1550"/>
                <a:gd name="T3" fmla="*/ 259 h 1550"/>
                <a:gd name="T4" fmla="*/ 212 w 1550"/>
                <a:gd name="T5" fmla="*/ 212 h 1550"/>
                <a:gd name="T6" fmla="*/ 259 w 1550"/>
                <a:gd name="T7" fmla="*/ 212 h 1550"/>
                <a:gd name="T8" fmla="*/ 1537 w 1550"/>
                <a:gd name="T9" fmla="*/ 1490 h 1550"/>
                <a:gd name="T10" fmla="*/ 1537 w 1550"/>
                <a:gd name="T11" fmla="*/ 1537 h 1550"/>
                <a:gd name="T12" fmla="*/ 1490 w 1550"/>
                <a:gd name="T13" fmla="*/ 1537 h 1550"/>
                <a:gd name="T14" fmla="*/ 142 w 1550"/>
                <a:gd name="T15" fmla="*/ 424 h 1550"/>
                <a:gd name="T16" fmla="*/ 0 w 1550"/>
                <a:gd name="T17" fmla="*/ 0 h 1550"/>
                <a:gd name="T18" fmla="*/ 424 w 1550"/>
                <a:gd name="T19" fmla="*/ 142 h 1550"/>
                <a:gd name="T20" fmla="*/ 142 w 1550"/>
                <a:gd name="T21" fmla="*/ 424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0" h="1550">
                  <a:moveTo>
                    <a:pt x="1490" y="1537"/>
                  </a:moveTo>
                  <a:lnTo>
                    <a:pt x="212" y="259"/>
                  </a:lnTo>
                  <a:cubicBezTo>
                    <a:pt x="199" y="246"/>
                    <a:pt x="199" y="225"/>
                    <a:pt x="212" y="212"/>
                  </a:cubicBezTo>
                  <a:cubicBezTo>
                    <a:pt x="225" y="199"/>
                    <a:pt x="246" y="199"/>
                    <a:pt x="259" y="212"/>
                  </a:cubicBezTo>
                  <a:lnTo>
                    <a:pt x="1537" y="1490"/>
                  </a:lnTo>
                  <a:cubicBezTo>
                    <a:pt x="1550" y="1503"/>
                    <a:pt x="1550" y="1524"/>
                    <a:pt x="1537" y="1537"/>
                  </a:cubicBezTo>
                  <a:cubicBezTo>
                    <a:pt x="1524" y="1550"/>
                    <a:pt x="1503" y="1550"/>
                    <a:pt x="1490" y="1537"/>
                  </a:cubicBezTo>
                  <a:close/>
                  <a:moveTo>
                    <a:pt x="142" y="424"/>
                  </a:moveTo>
                  <a:lnTo>
                    <a:pt x="0" y="0"/>
                  </a:lnTo>
                  <a:lnTo>
                    <a:pt x="424" y="142"/>
                  </a:lnTo>
                  <a:lnTo>
                    <a:pt x="142" y="424"/>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62" name="Freeform 83"/>
            <p:cNvSpPr>
              <a:spLocks noEditPoints="1"/>
            </p:cNvSpPr>
            <p:nvPr/>
          </p:nvSpPr>
          <p:spPr bwMode="auto">
            <a:xfrm>
              <a:off x="4810" y="1027"/>
              <a:ext cx="311" cy="352"/>
            </a:xfrm>
            <a:custGeom>
              <a:avLst/>
              <a:gdLst>
                <a:gd name="T0" fmla="*/ 13 w 1549"/>
                <a:gd name="T1" fmla="*/ 1490 h 1550"/>
                <a:gd name="T2" fmla="*/ 1290 w 1549"/>
                <a:gd name="T3" fmla="*/ 212 h 1550"/>
                <a:gd name="T4" fmla="*/ 1337 w 1549"/>
                <a:gd name="T5" fmla="*/ 212 h 1550"/>
                <a:gd name="T6" fmla="*/ 1337 w 1549"/>
                <a:gd name="T7" fmla="*/ 259 h 1550"/>
                <a:gd name="T8" fmla="*/ 60 w 1549"/>
                <a:gd name="T9" fmla="*/ 1537 h 1550"/>
                <a:gd name="T10" fmla="*/ 13 w 1549"/>
                <a:gd name="T11" fmla="*/ 1537 h 1550"/>
                <a:gd name="T12" fmla="*/ 13 w 1549"/>
                <a:gd name="T13" fmla="*/ 1490 h 1550"/>
                <a:gd name="T14" fmla="*/ 1125 w 1549"/>
                <a:gd name="T15" fmla="*/ 142 h 1550"/>
                <a:gd name="T16" fmla="*/ 1549 w 1549"/>
                <a:gd name="T17" fmla="*/ 0 h 1550"/>
                <a:gd name="T18" fmla="*/ 1408 w 1549"/>
                <a:gd name="T19" fmla="*/ 424 h 1550"/>
                <a:gd name="T20" fmla="*/ 1125 w 1549"/>
                <a:gd name="T21" fmla="*/ 142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 h="1550">
                  <a:moveTo>
                    <a:pt x="13" y="1490"/>
                  </a:moveTo>
                  <a:lnTo>
                    <a:pt x="1290" y="212"/>
                  </a:lnTo>
                  <a:cubicBezTo>
                    <a:pt x="1303" y="199"/>
                    <a:pt x="1324" y="199"/>
                    <a:pt x="1337" y="212"/>
                  </a:cubicBezTo>
                  <a:cubicBezTo>
                    <a:pt x="1350" y="225"/>
                    <a:pt x="1350" y="246"/>
                    <a:pt x="1337" y="259"/>
                  </a:cubicBezTo>
                  <a:lnTo>
                    <a:pt x="60" y="1537"/>
                  </a:lnTo>
                  <a:cubicBezTo>
                    <a:pt x="47" y="1550"/>
                    <a:pt x="26" y="1550"/>
                    <a:pt x="13" y="1537"/>
                  </a:cubicBezTo>
                  <a:cubicBezTo>
                    <a:pt x="0" y="1524"/>
                    <a:pt x="0" y="1503"/>
                    <a:pt x="13" y="1490"/>
                  </a:cubicBezTo>
                  <a:close/>
                  <a:moveTo>
                    <a:pt x="1125" y="142"/>
                  </a:moveTo>
                  <a:lnTo>
                    <a:pt x="1549" y="0"/>
                  </a:lnTo>
                  <a:lnTo>
                    <a:pt x="1408" y="424"/>
                  </a:lnTo>
                  <a:lnTo>
                    <a:pt x="1125" y="142"/>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grpSp>
          <p:nvGrpSpPr>
            <p:cNvPr id="1063" name="Group 86"/>
            <p:cNvGrpSpPr>
              <a:grpSpLocks/>
            </p:cNvGrpSpPr>
            <p:nvPr/>
          </p:nvGrpSpPr>
          <p:grpSpPr bwMode="auto">
            <a:xfrm>
              <a:off x="3279" y="3717"/>
              <a:ext cx="2314" cy="473"/>
              <a:chOff x="3279" y="3717"/>
              <a:chExt cx="2314" cy="473"/>
            </a:xfrm>
          </p:grpSpPr>
          <p:sp>
            <p:nvSpPr>
              <p:cNvPr id="1102" name="Rectangle 84"/>
              <p:cNvSpPr>
                <a:spLocks noChangeArrowheads="1"/>
              </p:cNvSpPr>
              <p:nvPr/>
            </p:nvSpPr>
            <p:spPr bwMode="auto">
              <a:xfrm>
                <a:off x="3279" y="3717"/>
                <a:ext cx="2314" cy="4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3" name="Rectangle 85"/>
              <p:cNvSpPr>
                <a:spLocks noChangeArrowheads="1"/>
              </p:cNvSpPr>
              <p:nvPr/>
            </p:nvSpPr>
            <p:spPr bwMode="auto">
              <a:xfrm>
                <a:off x="3279" y="3717"/>
                <a:ext cx="2314" cy="473"/>
              </a:xfrm>
              <a:prstGeom prst="rect">
                <a:avLst/>
              </a:prstGeom>
              <a:noFill/>
              <a:ln w="1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64" name="Rectangle 87"/>
            <p:cNvSpPr>
              <a:spLocks noChangeArrowheads="1"/>
            </p:cNvSpPr>
            <p:nvPr/>
          </p:nvSpPr>
          <p:spPr bwMode="auto">
            <a:xfrm>
              <a:off x="3381" y="3781"/>
              <a:ext cx="54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Müşteriler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88"/>
            <p:cNvSpPr>
              <a:spLocks noChangeArrowheads="1"/>
            </p:cNvSpPr>
            <p:nvPr/>
          </p:nvSpPr>
          <p:spPr bwMode="auto">
            <a:xfrm>
              <a:off x="3883" y="3781"/>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89"/>
            <p:cNvSpPr>
              <a:spLocks noChangeArrowheads="1"/>
            </p:cNvSpPr>
            <p:nvPr/>
          </p:nvSpPr>
          <p:spPr bwMode="auto">
            <a:xfrm>
              <a:off x="4330" y="3781"/>
              <a:ext cx="46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Kanallar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90"/>
            <p:cNvSpPr>
              <a:spLocks noChangeArrowheads="1"/>
            </p:cNvSpPr>
            <p:nvPr/>
          </p:nvSpPr>
          <p:spPr bwMode="auto">
            <a:xfrm>
              <a:off x="4745" y="3781"/>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91"/>
            <p:cNvSpPr>
              <a:spLocks noChangeArrowheads="1"/>
            </p:cNvSpPr>
            <p:nvPr/>
          </p:nvSpPr>
          <p:spPr bwMode="auto">
            <a:xfrm>
              <a:off x="4804" y="3781"/>
              <a:ext cx="19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92"/>
            <p:cNvSpPr>
              <a:spLocks noChangeArrowheads="1"/>
            </p:cNvSpPr>
            <p:nvPr/>
          </p:nvSpPr>
          <p:spPr bwMode="auto">
            <a:xfrm>
              <a:off x="4957" y="3781"/>
              <a:ext cx="44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Ortaklar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93"/>
            <p:cNvSpPr>
              <a:spLocks noChangeArrowheads="1"/>
            </p:cNvSpPr>
            <p:nvPr/>
          </p:nvSpPr>
          <p:spPr bwMode="auto">
            <a:xfrm>
              <a:off x="5357" y="3781"/>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Freeform 94"/>
            <p:cNvSpPr>
              <a:spLocks noEditPoints="1"/>
            </p:cNvSpPr>
            <p:nvPr/>
          </p:nvSpPr>
          <p:spPr bwMode="auto">
            <a:xfrm>
              <a:off x="4405" y="3343"/>
              <a:ext cx="80" cy="352"/>
            </a:xfrm>
            <a:custGeom>
              <a:avLst/>
              <a:gdLst>
                <a:gd name="T0" fmla="*/ 233 w 400"/>
                <a:gd name="T1" fmla="*/ 34 h 1547"/>
                <a:gd name="T2" fmla="*/ 233 w 400"/>
                <a:gd name="T3" fmla="*/ 1214 h 1547"/>
                <a:gd name="T4" fmla="*/ 200 w 400"/>
                <a:gd name="T5" fmla="*/ 1247 h 1547"/>
                <a:gd name="T6" fmla="*/ 167 w 400"/>
                <a:gd name="T7" fmla="*/ 1214 h 1547"/>
                <a:gd name="T8" fmla="*/ 167 w 400"/>
                <a:gd name="T9" fmla="*/ 34 h 1547"/>
                <a:gd name="T10" fmla="*/ 200 w 400"/>
                <a:gd name="T11" fmla="*/ 0 h 1547"/>
                <a:gd name="T12" fmla="*/ 233 w 400"/>
                <a:gd name="T13" fmla="*/ 34 h 1547"/>
                <a:gd name="T14" fmla="*/ 400 w 400"/>
                <a:gd name="T15" fmla="*/ 1147 h 1547"/>
                <a:gd name="T16" fmla="*/ 200 w 400"/>
                <a:gd name="T17" fmla="*/ 1547 h 1547"/>
                <a:gd name="T18" fmla="*/ 0 w 400"/>
                <a:gd name="T19" fmla="*/ 1147 h 1547"/>
                <a:gd name="T20" fmla="*/ 400 w 400"/>
                <a:gd name="T21" fmla="*/ 1147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547">
                  <a:moveTo>
                    <a:pt x="233" y="34"/>
                  </a:moveTo>
                  <a:lnTo>
                    <a:pt x="233" y="1214"/>
                  </a:lnTo>
                  <a:cubicBezTo>
                    <a:pt x="233" y="1232"/>
                    <a:pt x="219" y="1247"/>
                    <a:pt x="200" y="1247"/>
                  </a:cubicBezTo>
                  <a:cubicBezTo>
                    <a:pt x="182" y="1247"/>
                    <a:pt x="167" y="1232"/>
                    <a:pt x="167" y="1214"/>
                  </a:cubicBezTo>
                  <a:lnTo>
                    <a:pt x="167" y="34"/>
                  </a:lnTo>
                  <a:cubicBezTo>
                    <a:pt x="167" y="15"/>
                    <a:pt x="182" y="0"/>
                    <a:pt x="200" y="0"/>
                  </a:cubicBezTo>
                  <a:cubicBezTo>
                    <a:pt x="219" y="0"/>
                    <a:pt x="233" y="15"/>
                    <a:pt x="233" y="34"/>
                  </a:cubicBezTo>
                  <a:close/>
                  <a:moveTo>
                    <a:pt x="400" y="1147"/>
                  </a:moveTo>
                  <a:lnTo>
                    <a:pt x="200" y="1547"/>
                  </a:lnTo>
                  <a:lnTo>
                    <a:pt x="0" y="1147"/>
                  </a:lnTo>
                  <a:lnTo>
                    <a:pt x="400" y="1147"/>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72" name="Freeform 95"/>
            <p:cNvSpPr>
              <a:spLocks noEditPoints="1"/>
            </p:cNvSpPr>
            <p:nvPr/>
          </p:nvSpPr>
          <p:spPr bwMode="auto">
            <a:xfrm>
              <a:off x="4731" y="3335"/>
              <a:ext cx="311" cy="351"/>
            </a:xfrm>
            <a:custGeom>
              <a:avLst/>
              <a:gdLst>
                <a:gd name="T0" fmla="*/ 60 w 1550"/>
                <a:gd name="T1" fmla="*/ 13 h 1549"/>
                <a:gd name="T2" fmla="*/ 1338 w 1550"/>
                <a:gd name="T3" fmla="*/ 1290 h 1549"/>
                <a:gd name="T4" fmla="*/ 1338 w 1550"/>
                <a:gd name="T5" fmla="*/ 1337 h 1549"/>
                <a:gd name="T6" fmla="*/ 1291 w 1550"/>
                <a:gd name="T7" fmla="*/ 1337 h 1549"/>
                <a:gd name="T8" fmla="*/ 13 w 1550"/>
                <a:gd name="T9" fmla="*/ 60 h 1549"/>
                <a:gd name="T10" fmla="*/ 13 w 1550"/>
                <a:gd name="T11" fmla="*/ 13 h 1549"/>
                <a:gd name="T12" fmla="*/ 60 w 1550"/>
                <a:gd name="T13" fmla="*/ 13 h 1549"/>
                <a:gd name="T14" fmla="*/ 1409 w 1550"/>
                <a:gd name="T15" fmla="*/ 1125 h 1549"/>
                <a:gd name="T16" fmla="*/ 1550 w 1550"/>
                <a:gd name="T17" fmla="*/ 1549 h 1549"/>
                <a:gd name="T18" fmla="*/ 1126 w 1550"/>
                <a:gd name="T19" fmla="*/ 1408 h 1549"/>
                <a:gd name="T20" fmla="*/ 1409 w 1550"/>
                <a:gd name="T21" fmla="*/ 1125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0" h="1549">
                  <a:moveTo>
                    <a:pt x="60" y="13"/>
                  </a:moveTo>
                  <a:lnTo>
                    <a:pt x="1338" y="1290"/>
                  </a:lnTo>
                  <a:cubicBezTo>
                    <a:pt x="1351" y="1303"/>
                    <a:pt x="1351" y="1324"/>
                    <a:pt x="1338" y="1337"/>
                  </a:cubicBezTo>
                  <a:cubicBezTo>
                    <a:pt x="1325" y="1350"/>
                    <a:pt x="1304" y="1350"/>
                    <a:pt x="1291" y="1337"/>
                  </a:cubicBezTo>
                  <a:lnTo>
                    <a:pt x="13" y="60"/>
                  </a:lnTo>
                  <a:cubicBezTo>
                    <a:pt x="0" y="47"/>
                    <a:pt x="0" y="26"/>
                    <a:pt x="13" y="13"/>
                  </a:cubicBezTo>
                  <a:cubicBezTo>
                    <a:pt x="26" y="0"/>
                    <a:pt x="47" y="0"/>
                    <a:pt x="60" y="13"/>
                  </a:cubicBezTo>
                  <a:close/>
                  <a:moveTo>
                    <a:pt x="1409" y="1125"/>
                  </a:moveTo>
                  <a:lnTo>
                    <a:pt x="1550" y="1549"/>
                  </a:lnTo>
                  <a:lnTo>
                    <a:pt x="1126" y="1408"/>
                  </a:lnTo>
                  <a:lnTo>
                    <a:pt x="1409" y="1125"/>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73" name="Freeform 96"/>
            <p:cNvSpPr>
              <a:spLocks noEditPoints="1"/>
            </p:cNvSpPr>
            <p:nvPr/>
          </p:nvSpPr>
          <p:spPr bwMode="auto">
            <a:xfrm>
              <a:off x="3772" y="3335"/>
              <a:ext cx="311" cy="351"/>
            </a:xfrm>
            <a:custGeom>
              <a:avLst/>
              <a:gdLst>
                <a:gd name="T0" fmla="*/ 1537 w 1550"/>
                <a:gd name="T1" fmla="*/ 60 h 1549"/>
                <a:gd name="T2" fmla="*/ 259 w 1550"/>
                <a:gd name="T3" fmla="*/ 1337 h 1549"/>
                <a:gd name="T4" fmla="*/ 212 w 1550"/>
                <a:gd name="T5" fmla="*/ 1337 h 1549"/>
                <a:gd name="T6" fmla="*/ 212 w 1550"/>
                <a:gd name="T7" fmla="*/ 1290 h 1549"/>
                <a:gd name="T8" fmla="*/ 1490 w 1550"/>
                <a:gd name="T9" fmla="*/ 13 h 1549"/>
                <a:gd name="T10" fmla="*/ 1537 w 1550"/>
                <a:gd name="T11" fmla="*/ 13 h 1549"/>
                <a:gd name="T12" fmla="*/ 1537 w 1550"/>
                <a:gd name="T13" fmla="*/ 60 h 1549"/>
                <a:gd name="T14" fmla="*/ 424 w 1550"/>
                <a:gd name="T15" fmla="*/ 1408 h 1549"/>
                <a:gd name="T16" fmla="*/ 0 w 1550"/>
                <a:gd name="T17" fmla="*/ 1549 h 1549"/>
                <a:gd name="T18" fmla="*/ 142 w 1550"/>
                <a:gd name="T19" fmla="*/ 1125 h 1549"/>
                <a:gd name="T20" fmla="*/ 424 w 1550"/>
                <a:gd name="T21" fmla="*/ 1408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0" h="1549">
                  <a:moveTo>
                    <a:pt x="1537" y="60"/>
                  </a:moveTo>
                  <a:lnTo>
                    <a:pt x="259" y="1337"/>
                  </a:lnTo>
                  <a:cubicBezTo>
                    <a:pt x="246" y="1350"/>
                    <a:pt x="225" y="1350"/>
                    <a:pt x="212" y="1337"/>
                  </a:cubicBezTo>
                  <a:cubicBezTo>
                    <a:pt x="199" y="1324"/>
                    <a:pt x="199" y="1303"/>
                    <a:pt x="212" y="1290"/>
                  </a:cubicBezTo>
                  <a:lnTo>
                    <a:pt x="1490" y="13"/>
                  </a:lnTo>
                  <a:cubicBezTo>
                    <a:pt x="1503" y="0"/>
                    <a:pt x="1524" y="0"/>
                    <a:pt x="1537" y="13"/>
                  </a:cubicBezTo>
                  <a:cubicBezTo>
                    <a:pt x="1550" y="26"/>
                    <a:pt x="1550" y="47"/>
                    <a:pt x="1537" y="60"/>
                  </a:cubicBezTo>
                  <a:close/>
                  <a:moveTo>
                    <a:pt x="424" y="1408"/>
                  </a:moveTo>
                  <a:lnTo>
                    <a:pt x="0" y="1549"/>
                  </a:lnTo>
                  <a:lnTo>
                    <a:pt x="142" y="1125"/>
                  </a:lnTo>
                  <a:lnTo>
                    <a:pt x="424" y="1408"/>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grpSp>
          <p:nvGrpSpPr>
            <p:cNvPr id="1074" name="Group 99"/>
            <p:cNvGrpSpPr>
              <a:grpSpLocks/>
            </p:cNvGrpSpPr>
            <p:nvPr/>
          </p:nvGrpSpPr>
          <p:grpSpPr bwMode="auto">
            <a:xfrm>
              <a:off x="696" y="3686"/>
              <a:ext cx="2013" cy="472"/>
              <a:chOff x="696" y="3686"/>
              <a:chExt cx="2013" cy="472"/>
            </a:xfrm>
          </p:grpSpPr>
          <p:sp>
            <p:nvSpPr>
              <p:cNvPr id="1100" name="Rectangle 97"/>
              <p:cNvSpPr>
                <a:spLocks noChangeArrowheads="1"/>
              </p:cNvSpPr>
              <p:nvPr/>
            </p:nvSpPr>
            <p:spPr bwMode="auto">
              <a:xfrm>
                <a:off x="696" y="3686"/>
                <a:ext cx="2013" cy="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1" name="Rectangle 98"/>
              <p:cNvSpPr>
                <a:spLocks noChangeArrowheads="1"/>
              </p:cNvSpPr>
              <p:nvPr/>
            </p:nvSpPr>
            <p:spPr bwMode="auto">
              <a:xfrm>
                <a:off x="696" y="3686"/>
                <a:ext cx="2013" cy="472"/>
              </a:xfrm>
              <a:prstGeom prst="rect">
                <a:avLst/>
              </a:prstGeom>
              <a:noFill/>
              <a:ln w="1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75" name="Rectangle 100"/>
            <p:cNvSpPr>
              <a:spLocks noChangeArrowheads="1"/>
            </p:cNvSpPr>
            <p:nvPr/>
          </p:nvSpPr>
          <p:spPr bwMode="auto">
            <a:xfrm>
              <a:off x="799" y="3750"/>
              <a:ext cx="24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Etik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101"/>
            <p:cNvSpPr>
              <a:spLocks noChangeArrowheads="1"/>
            </p:cNvSpPr>
            <p:nvPr/>
          </p:nvSpPr>
          <p:spPr bwMode="auto">
            <a:xfrm>
              <a:off x="1000" y="3750"/>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102"/>
            <p:cNvSpPr>
              <a:spLocks noChangeArrowheads="1"/>
            </p:cNvSpPr>
            <p:nvPr/>
          </p:nvSpPr>
          <p:spPr bwMode="auto">
            <a:xfrm>
              <a:off x="1273" y="3750"/>
              <a:ext cx="3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Çevre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103"/>
            <p:cNvSpPr>
              <a:spLocks noChangeArrowheads="1"/>
            </p:cNvSpPr>
            <p:nvPr/>
          </p:nvSpPr>
          <p:spPr bwMode="auto">
            <a:xfrm>
              <a:off x="1561" y="3750"/>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Rectangle 104"/>
            <p:cNvSpPr>
              <a:spLocks noChangeArrowheads="1"/>
            </p:cNvSpPr>
            <p:nvPr/>
          </p:nvSpPr>
          <p:spPr bwMode="auto">
            <a:xfrm>
              <a:off x="1748" y="3750"/>
              <a:ext cx="37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Hukuk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105"/>
            <p:cNvSpPr>
              <a:spLocks noChangeArrowheads="1"/>
            </p:cNvSpPr>
            <p:nvPr/>
          </p:nvSpPr>
          <p:spPr bwMode="auto">
            <a:xfrm>
              <a:off x="2076" y="3750"/>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106"/>
            <p:cNvSpPr>
              <a:spLocks noChangeArrowheads="1"/>
            </p:cNvSpPr>
            <p:nvPr/>
          </p:nvSpPr>
          <p:spPr bwMode="auto">
            <a:xfrm>
              <a:off x="2222" y="3750"/>
              <a:ext cx="42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Toplum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107"/>
            <p:cNvSpPr>
              <a:spLocks noChangeArrowheads="1"/>
            </p:cNvSpPr>
            <p:nvPr/>
          </p:nvSpPr>
          <p:spPr bwMode="auto">
            <a:xfrm>
              <a:off x="2605" y="3750"/>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Freeform 108"/>
            <p:cNvSpPr>
              <a:spLocks noEditPoints="1"/>
            </p:cNvSpPr>
            <p:nvPr/>
          </p:nvSpPr>
          <p:spPr bwMode="auto">
            <a:xfrm>
              <a:off x="2047" y="3369"/>
              <a:ext cx="312" cy="351"/>
            </a:xfrm>
            <a:custGeom>
              <a:avLst/>
              <a:gdLst>
                <a:gd name="T0" fmla="*/ 120 w 3100"/>
                <a:gd name="T1" fmla="*/ 26 h 3099"/>
                <a:gd name="T2" fmla="*/ 2676 w 3100"/>
                <a:gd name="T3" fmla="*/ 2581 h 3099"/>
                <a:gd name="T4" fmla="*/ 2676 w 3100"/>
                <a:gd name="T5" fmla="*/ 2675 h 3099"/>
                <a:gd name="T6" fmla="*/ 2581 w 3100"/>
                <a:gd name="T7" fmla="*/ 2675 h 3099"/>
                <a:gd name="T8" fmla="*/ 26 w 3100"/>
                <a:gd name="T9" fmla="*/ 120 h 3099"/>
                <a:gd name="T10" fmla="*/ 26 w 3100"/>
                <a:gd name="T11" fmla="*/ 26 h 3099"/>
                <a:gd name="T12" fmla="*/ 120 w 3100"/>
                <a:gd name="T13" fmla="*/ 26 h 3099"/>
                <a:gd name="T14" fmla="*/ 2817 w 3100"/>
                <a:gd name="T15" fmla="*/ 2251 h 3099"/>
                <a:gd name="T16" fmla="*/ 3100 w 3100"/>
                <a:gd name="T17" fmla="*/ 3099 h 3099"/>
                <a:gd name="T18" fmla="*/ 2251 w 3100"/>
                <a:gd name="T19" fmla="*/ 2817 h 3099"/>
                <a:gd name="T20" fmla="*/ 2817 w 3100"/>
                <a:gd name="T21" fmla="*/ 2251 h 3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0" h="3099">
                  <a:moveTo>
                    <a:pt x="120" y="26"/>
                  </a:moveTo>
                  <a:lnTo>
                    <a:pt x="2676" y="2581"/>
                  </a:lnTo>
                  <a:cubicBezTo>
                    <a:pt x="2702" y="2607"/>
                    <a:pt x="2702" y="2649"/>
                    <a:pt x="2676" y="2675"/>
                  </a:cubicBezTo>
                  <a:cubicBezTo>
                    <a:pt x="2650" y="2701"/>
                    <a:pt x="2607" y="2701"/>
                    <a:pt x="2581" y="2675"/>
                  </a:cubicBezTo>
                  <a:lnTo>
                    <a:pt x="26" y="120"/>
                  </a:lnTo>
                  <a:cubicBezTo>
                    <a:pt x="0" y="94"/>
                    <a:pt x="0" y="52"/>
                    <a:pt x="26" y="26"/>
                  </a:cubicBezTo>
                  <a:cubicBezTo>
                    <a:pt x="52" y="0"/>
                    <a:pt x="94" y="0"/>
                    <a:pt x="120" y="26"/>
                  </a:cubicBezTo>
                  <a:close/>
                  <a:moveTo>
                    <a:pt x="2817" y="2251"/>
                  </a:moveTo>
                  <a:lnTo>
                    <a:pt x="3100" y="3099"/>
                  </a:lnTo>
                  <a:lnTo>
                    <a:pt x="2251" y="2817"/>
                  </a:lnTo>
                  <a:lnTo>
                    <a:pt x="2817" y="2251"/>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84" name="Freeform 109"/>
            <p:cNvSpPr>
              <a:spLocks noEditPoints="1"/>
            </p:cNvSpPr>
            <p:nvPr/>
          </p:nvSpPr>
          <p:spPr bwMode="auto">
            <a:xfrm>
              <a:off x="1816" y="3368"/>
              <a:ext cx="103" cy="352"/>
            </a:xfrm>
            <a:custGeom>
              <a:avLst/>
              <a:gdLst>
                <a:gd name="T0" fmla="*/ 138 w 1021"/>
                <a:gd name="T1" fmla="*/ 58 h 3100"/>
                <a:gd name="T2" fmla="*/ 730 w 1021"/>
                <a:gd name="T3" fmla="*/ 2437 h 3100"/>
                <a:gd name="T4" fmla="*/ 682 w 1021"/>
                <a:gd name="T5" fmla="*/ 2518 h 3100"/>
                <a:gd name="T6" fmla="*/ 601 w 1021"/>
                <a:gd name="T7" fmla="*/ 2470 h 3100"/>
                <a:gd name="T8" fmla="*/ 8 w 1021"/>
                <a:gd name="T9" fmla="*/ 90 h 3100"/>
                <a:gd name="T10" fmla="*/ 57 w 1021"/>
                <a:gd name="T11" fmla="*/ 9 h 3100"/>
                <a:gd name="T12" fmla="*/ 138 w 1021"/>
                <a:gd name="T13" fmla="*/ 58 h 3100"/>
                <a:gd name="T14" fmla="*/ 1021 w 1021"/>
                <a:gd name="T15" fmla="*/ 2228 h 3100"/>
                <a:gd name="T16" fmla="*/ 826 w 1021"/>
                <a:gd name="T17" fmla="*/ 3100 h 3100"/>
                <a:gd name="T18" fmla="*/ 245 w 1021"/>
                <a:gd name="T19" fmla="*/ 2421 h 3100"/>
                <a:gd name="T20" fmla="*/ 1021 w 1021"/>
                <a:gd name="T21" fmla="*/ 2228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1" h="3100">
                  <a:moveTo>
                    <a:pt x="138" y="58"/>
                  </a:moveTo>
                  <a:lnTo>
                    <a:pt x="730" y="2437"/>
                  </a:lnTo>
                  <a:cubicBezTo>
                    <a:pt x="739" y="2473"/>
                    <a:pt x="717" y="2509"/>
                    <a:pt x="682" y="2518"/>
                  </a:cubicBezTo>
                  <a:cubicBezTo>
                    <a:pt x="646" y="2527"/>
                    <a:pt x="610" y="2505"/>
                    <a:pt x="601" y="2470"/>
                  </a:cubicBezTo>
                  <a:lnTo>
                    <a:pt x="8" y="90"/>
                  </a:lnTo>
                  <a:cubicBezTo>
                    <a:pt x="0" y="54"/>
                    <a:pt x="21" y="18"/>
                    <a:pt x="57" y="9"/>
                  </a:cubicBezTo>
                  <a:cubicBezTo>
                    <a:pt x="93" y="0"/>
                    <a:pt x="129" y="22"/>
                    <a:pt x="138" y="58"/>
                  </a:cubicBezTo>
                  <a:close/>
                  <a:moveTo>
                    <a:pt x="1021" y="2228"/>
                  </a:moveTo>
                  <a:lnTo>
                    <a:pt x="826" y="3100"/>
                  </a:lnTo>
                  <a:lnTo>
                    <a:pt x="245" y="2421"/>
                  </a:lnTo>
                  <a:lnTo>
                    <a:pt x="1021" y="2228"/>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85" name="Freeform 110"/>
            <p:cNvSpPr>
              <a:spLocks noEditPoints="1"/>
            </p:cNvSpPr>
            <p:nvPr/>
          </p:nvSpPr>
          <p:spPr bwMode="auto">
            <a:xfrm>
              <a:off x="1442" y="3368"/>
              <a:ext cx="103" cy="352"/>
            </a:xfrm>
            <a:custGeom>
              <a:avLst/>
              <a:gdLst>
                <a:gd name="T0" fmla="*/ 1013 w 1022"/>
                <a:gd name="T1" fmla="*/ 90 h 3100"/>
                <a:gd name="T2" fmla="*/ 421 w 1022"/>
                <a:gd name="T3" fmla="*/ 2470 h 3100"/>
                <a:gd name="T4" fmla="*/ 340 w 1022"/>
                <a:gd name="T5" fmla="*/ 2518 h 3100"/>
                <a:gd name="T6" fmla="*/ 291 w 1022"/>
                <a:gd name="T7" fmla="*/ 2437 h 3100"/>
                <a:gd name="T8" fmla="*/ 884 w 1022"/>
                <a:gd name="T9" fmla="*/ 58 h 3100"/>
                <a:gd name="T10" fmla="*/ 965 w 1022"/>
                <a:gd name="T11" fmla="*/ 9 h 3100"/>
                <a:gd name="T12" fmla="*/ 1013 w 1022"/>
                <a:gd name="T13" fmla="*/ 90 h 3100"/>
                <a:gd name="T14" fmla="*/ 777 w 1022"/>
                <a:gd name="T15" fmla="*/ 2421 h 3100"/>
                <a:gd name="T16" fmla="*/ 195 w 1022"/>
                <a:gd name="T17" fmla="*/ 3100 h 3100"/>
                <a:gd name="T18" fmla="*/ 0 w 1022"/>
                <a:gd name="T19" fmla="*/ 2228 h 3100"/>
                <a:gd name="T20" fmla="*/ 777 w 1022"/>
                <a:gd name="T21" fmla="*/ 2421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3100">
                  <a:moveTo>
                    <a:pt x="1013" y="90"/>
                  </a:moveTo>
                  <a:lnTo>
                    <a:pt x="421" y="2470"/>
                  </a:lnTo>
                  <a:cubicBezTo>
                    <a:pt x="412" y="2505"/>
                    <a:pt x="376" y="2527"/>
                    <a:pt x="340" y="2518"/>
                  </a:cubicBezTo>
                  <a:cubicBezTo>
                    <a:pt x="304" y="2509"/>
                    <a:pt x="283" y="2473"/>
                    <a:pt x="291" y="2437"/>
                  </a:cubicBezTo>
                  <a:lnTo>
                    <a:pt x="884" y="58"/>
                  </a:lnTo>
                  <a:cubicBezTo>
                    <a:pt x="893" y="22"/>
                    <a:pt x="929" y="0"/>
                    <a:pt x="965" y="9"/>
                  </a:cubicBezTo>
                  <a:cubicBezTo>
                    <a:pt x="1000" y="18"/>
                    <a:pt x="1022" y="54"/>
                    <a:pt x="1013" y="90"/>
                  </a:cubicBezTo>
                  <a:close/>
                  <a:moveTo>
                    <a:pt x="777" y="2421"/>
                  </a:moveTo>
                  <a:lnTo>
                    <a:pt x="195" y="3100"/>
                  </a:lnTo>
                  <a:lnTo>
                    <a:pt x="0" y="2228"/>
                  </a:lnTo>
                  <a:lnTo>
                    <a:pt x="777" y="2421"/>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86" name="Freeform 111"/>
            <p:cNvSpPr>
              <a:spLocks noEditPoints="1"/>
            </p:cNvSpPr>
            <p:nvPr/>
          </p:nvSpPr>
          <p:spPr bwMode="auto">
            <a:xfrm>
              <a:off x="1010" y="3369"/>
              <a:ext cx="311" cy="351"/>
            </a:xfrm>
            <a:custGeom>
              <a:avLst/>
              <a:gdLst>
                <a:gd name="T0" fmla="*/ 3074 w 3100"/>
                <a:gd name="T1" fmla="*/ 120 h 3099"/>
                <a:gd name="T2" fmla="*/ 519 w 3100"/>
                <a:gd name="T3" fmla="*/ 2675 h 3099"/>
                <a:gd name="T4" fmla="*/ 424 w 3100"/>
                <a:gd name="T5" fmla="*/ 2675 h 3099"/>
                <a:gd name="T6" fmla="*/ 424 w 3100"/>
                <a:gd name="T7" fmla="*/ 2581 h 3099"/>
                <a:gd name="T8" fmla="*/ 2980 w 3100"/>
                <a:gd name="T9" fmla="*/ 26 h 3099"/>
                <a:gd name="T10" fmla="*/ 3074 w 3100"/>
                <a:gd name="T11" fmla="*/ 26 h 3099"/>
                <a:gd name="T12" fmla="*/ 3074 w 3100"/>
                <a:gd name="T13" fmla="*/ 120 h 3099"/>
                <a:gd name="T14" fmla="*/ 849 w 3100"/>
                <a:gd name="T15" fmla="*/ 2817 h 3099"/>
                <a:gd name="T16" fmla="*/ 0 w 3100"/>
                <a:gd name="T17" fmla="*/ 3099 h 3099"/>
                <a:gd name="T18" fmla="*/ 283 w 3100"/>
                <a:gd name="T19" fmla="*/ 2251 h 3099"/>
                <a:gd name="T20" fmla="*/ 849 w 3100"/>
                <a:gd name="T21" fmla="*/ 2817 h 3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0" h="3099">
                  <a:moveTo>
                    <a:pt x="3074" y="120"/>
                  </a:moveTo>
                  <a:lnTo>
                    <a:pt x="519" y="2675"/>
                  </a:lnTo>
                  <a:cubicBezTo>
                    <a:pt x="493" y="2701"/>
                    <a:pt x="450" y="2701"/>
                    <a:pt x="424" y="2675"/>
                  </a:cubicBezTo>
                  <a:cubicBezTo>
                    <a:pt x="398" y="2649"/>
                    <a:pt x="398" y="2607"/>
                    <a:pt x="424" y="2581"/>
                  </a:cubicBezTo>
                  <a:lnTo>
                    <a:pt x="2980" y="26"/>
                  </a:lnTo>
                  <a:cubicBezTo>
                    <a:pt x="3006" y="0"/>
                    <a:pt x="3048" y="0"/>
                    <a:pt x="3074" y="26"/>
                  </a:cubicBezTo>
                  <a:cubicBezTo>
                    <a:pt x="3100" y="52"/>
                    <a:pt x="3100" y="94"/>
                    <a:pt x="3074" y="120"/>
                  </a:cubicBezTo>
                  <a:close/>
                  <a:moveTo>
                    <a:pt x="849" y="2817"/>
                  </a:moveTo>
                  <a:lnTo>
                    <a:pt x="0" y="3099"/>
                  </a:lnTo>
                  <a:lnTo>
                    <a:pt x="283" y="2251"/>
                  </a:lnTo>
                  <a:lnTo>
                    <a:pt x="849" y="2817"/>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grpSp>
          <p:nvGrpSpPr>
            <p:cNvPr id="1087" name="Group 114"/>
            <p:cNvGrpSpPr>
              <a:grpSpLocks/>
            </p:cNvGrpSpPr>
            <p:nvPr/>
          </p:nvGrpSpPr>
          <p:grpSpPr bwMode="auto">
            <a:xfrm>
              <a:off x="242" y="2546"/>
              <a:ext cx="757" cy="330"/>
              <a:chOff x="242" y="2546"/>
              <a:chExt cx="757" cy="330"/>
            </a:xfrm>
          </p:grpSpPr>
          <p:sp>
            <p:nvSpPr>
              <p:cNvPr id="1098" name="Rectangle 112"/>
              <p:cNvSpPr>
                <a:spLocks noChangeArrowheads="1"/>
              </p:cNvSpPr>
              <p:nvPr/>
            </p:nvSpPr>
            <p:spPr bwMode="auto">
              <a:xfrm>
                <a:off x="242" y="2546"/>
                <a:ext cx="757"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99" name="Rectangle 113"/>
              <p:cNvSpPr>
                <a:spLocks noChangeArrowheads="1"/>
              </p:cNvSpPr>
              <p:nvPr/>
            </p:nvSpPr>
            <p:spPr bwMode="auto">
              <a:xfrm>
                <a:off x="242" y="2546"/>
                <a:ext cx="757" cy="330"/>
              </a:xfrm>
              <a:prstGeom prst="rect">
                <a:avLst/>
              </a:prstGeom>
              <a:noFill/>
              <a:ln w="1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88" name="Rectangle 115"/>
            <p:cNvSpPr>
              <a:spLocks noChangeArrowheads="1"/>
            </p:cNvSpPr>
            <p:nvPr/>
          </p:nvSpPr>
          <p:spPr bwMode="auto">
            <a:xfrm>
              <a:off x="344" y="2612"/>
              <a:ext cx="59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Satış Geliri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116"/>
            <p:cNvSpPr>
              <a:spLocks noChangeArrowheads="1"/>
            </p:cNvSpPr>
            <p:nvPr/>
          </p:nvSpPr>
          <p:spPr bwMode="auto">
            <a:xfrm>
              <a:off x="891" y="2612"/>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90" name="Group 119"/>
            <p:cNvGrpSpPr>
              <a:grpSpLocks/>
            </p:cNvGrpSpPr>
            <p:nvPr/>
          </p:nvGrpSpPr>
          <p:grpSpPr bwMode="auto">
            <a:xfrm>
              <a:off x="82" y="3119"/>
              <a:ext cx="988" cy="429"/>
              <a:chOff x="82" y="3119"/>
              <a:chExt cx="988" cy="429"/>
            </a:xfrm>
          </p:grpSpPr>
          <p:sp>
            <p:nvSpPr>
              <p:cNvPr id="1096" name="Rectangle 117"/>
              <p:cNvSpPr>
                <a:spLocks noChangeArrowheads="1"/>
              </p:cNvSpPr>
              <p:nvPr/>
            </p:nvSpPr>
            <p:spPr bwMode="auto">
              <a:xfrm>
                <a:off x="82" y="3119"/>
                <a:ext cx="988" cy="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97" name="Rectangle 118"/>
              <p:cNvSpPr>
                <a:spLocks noChangeArrowheads="1"/>
              </p:cNvSpPr>
              <p:nvPr/>
            </p:nvSpPr>
            <p:spPr bwMode="auto">
              <a:xfrm>
                <a:off x="82" y="3119"/>
                <a:ext cx="988" cy="429"/>
              </a:xfrm>
              <a:prstGeom prst="rect">
                <a:avLst/>
              </a:prstGeom>
              <a:noFill/>
              <a:ln w="1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91" name="Rectangle 120"/>
            <p:cNvSpPr>
              <a:spLocks noChangeArrowheads="1"/>
            </p:cNvSpPr>
            <p:nvPr/>
          </p:nvSpPr>
          <p:spPr bwMode="auto">
            <a:xfrm>
              <a:off x="199" y="3182"/>
              <a:ext cx="82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Marka/ Müşteri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92" name="Rectangle 121"/>
            <p:cNvSpPr>
              <a:spLocks noChangeArrowheads="1"/>
            </p:cNvSpPr>
            <p:nvPr/>
          </p:nvSpPr>
          <p:spPr bwMode="auto">
            <a:xfrm>
              <a:off x="413" y="3338"/>
              <a:ext cx="37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Değeri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Rectangle 122"/>
            <p:cNvSpPr>
              <a:spLocks noChangeArrowheads="1"/>
            </p:cNvSpPr>
            <p:nvPr/>
          </p:nvSpPr>
          <p:spPr bwMode="auto">
            <a:xfrm>
              <a:off x="741" y="3338"/>
              <a:ext cx="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700" b="0" i="0" u="none" strike="noStrike" cap="none" normalizeH="0" baseline="0" smtClean="0">
                  <a:ln>
                    <a:noFill/>
                  </a:ln>
                  <a:solidFill>
                    <a:srgbClr val="000000"/>
                  </a:solidFill>
                  <a:effectLst/>
                  <a:latin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94" name="Freeform 123"/>
            <p:cNvSpPr>
              <a:spLocks noEditPoints="1"/>
            </p:cNvSpPr>
            <p:nvPr/>
          </p:nvSpPr>
          <p:spPr bwMode="auto">
            <a:xfrm>
              <a:off x="939" y="2785"/>
              <a:ext cx="314" cy="261"/>
            </a:xfrm>
            <a:custGeom>
              <a:avLst/>
              <a:gdLst>
                <a:gd name="T0" fmla="*/ 3007 w 3122"/>
                <a:gd name="T1" fmla="*/ 2281 h 2303"/>
                <a:gd name="T2" fmla="*/ 499 w 3122"/>
                <a:gd name="T3" fmla="*/ 448 h 2303"/>
                <a:gd name="T4" fmla="*/ 485 w 3122"/>
                <a:gd name="T5" fmla="*/ 355 h 2303"/>
                <a:gd name="T6" fmla="*/ 578 w 3122"/>
                <a:gd name="T7" fmla="*/ 340 h 2303"/>
                <a:gd name="T8" fmla="*/ 3086 w 3122"/>
                <a:gd name="T9" fmla="*/ 2173 h 2303"/>
                <a:gd name="T10" fmla="*/ 3101 w 3122"/>
                <a:gd name="T11" fmla="*/ 2266 h 2303"/>
                <a:gd name="T12" fmla="*/ 3007 w 3122"/>
                <a:gd name="T13" fmla="*/ 2281 h 2303"/>
                <a:gd name="T14" fmla="*/ 410 w 3122"/>
                <a:gd name="T15" fmla="*/ 795 h 2303"/>
                <a:gd name="T16" fmla="*/ 0 w 3122"/>
                <a:gd name="T17" fmla="*/ 0 h 2303"/>
                <a:gd name="T18" fmla="*/ 882 w 3122"/>
                <a:gd name="T19" fmla="*/ 150 h 2303"/>
                <a:gd name="T20" fmla="*/ 410 w 3122"/>
                <a:gd name="T21" fmla="*/ 795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2" h="2303">
                  <a:moveTo>
                    <a:pt x="3007" y="2281"/>
                  </a:moveTo>
                  <a:lnTo>
                    <a:pt x="499" y="448"/>
                  </a:lnTo>
                  <a:cubicBezTo>
                    <a:pt x="469" y="426"/>
                    <a:pt x="463" y="384"/>
                    <a:pt x="485" y="355"/>
                  </a:cubicBezTo>
                  <a:cubicBezTo>
                    <a:pt x="506" y="325"/>
                    <a:pt x="548" y="318"/>
                    <a:pt x="578" y="340"/>
                  </a:cubicBezTo>
                  <a:lnTo>
                    <a:pt x="3086" y="2173"/>
                  </a:lnTo>
                  <a:cubicBezTo>
                    <a:pt x="3116" y="2195"/>
                    <a:pt x="3122" y="2237"/>
                    <a:pt x="3101" y="2266"/>
                  </a:cubicBezTo>
                  <a:cubicBezTo>
                    <a:pt x="3079" y="2296"/>
                    <a:pt x="3037" y="2303"/>
                    <a:pt x="3007" y="2281"/>
                  </a:cubicBezTo>
                  <a:close/>
                  <a:moveTo>
                    <a:pt x="410" y="795"/>
                  </a:moveTo>
                  <a:lnTo>
                    <a:pt x="0" y="0"/>
                  </a:lnTo>
                  <a:lnTo>
                    <a:pt x="882" y="150"/>
                  </a:lnTo>
                  <a:lnTo>
                    <a:pt x="410" y="795"/>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sp>
          <p:nvSpPr>
            <p:cNvPr id="1095" name="Freeform 124"/>
            <p:cNvSpPr>
              <a:spLocks noEditPoints="1"/>
            </p:cNvSpPr>
            <p:nvPr/>
          </p:nvSpPr>
          <p:spPr bwMode="auto">
            <a:xfrm>
              <a:off x="1010" y="3110"/>
              <a:ext cx="243" cy="157"/>
            </a:xfrm>
            <a:custGeom>
              <a:avLst/>
              <a:gdLst>
                <a:gd name="T0" fmla="*/ 2379 w 2423"/>
                <a:gd name="T1" fmla="*/ 135 h 1383"/>
                <a:gd name="T2" fmla="*/ 615 w 2423"/>
                <a:gd name="T3" fmla="*/ 1117 h 1383"/>
                <a:gd name="T4" fmla="*/ 524 w 2423"/>
                <a:gd name="T5" fmla="*/ 1091 h 1383"/>
                <a:gd name="T6" fmla="*/ 550 w 2423"/>
                <a:gd name="T7" fmla="*/ 1001 h 1383"/>
                <a:gd name="T8" fmla="*/ 2314 w 2423"/>
                <a:gd name="T9" fmla="*/ 18 h 1383"/>
                <a:gd name="T10" fmla="*/ 2405 w 2423"/>
                <a:gd name="T11" fmla="*/ 44 h 1383"/>
                <a:gd name="T12" fmla="*/ 2379 w 2423"/>
                <a:gd name="T13" fmla="*/ 135 h 1383"/>
                <a:gd name="T14" fmla="*/ 894 w 2423"/>
                <a:gd name="T15" fmla="*/ 1343 h 1383"/>
                <a:gd name="T16" fmla="*/ 0 w 2423"/>
                <a:gd name="T17" fmla="*/ 1383 h 1383"/>
                <a:gd name="T18" fmla="*/ 504 w 2423"/>
                <a:gd name="T19" fmla="*/ 644 h 1383"/>
                <a:gd name="T20" fmla="*/ 894 w 2423"/>
                <a:gd name="T21" fmla="*/ 1343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3" h="1383">
                  <a:moveTo>
                    <a:pt x="2379" y="135"/>
                  </a:moveTo>
                  <a:lnTo>
                    <a:pt x="615" y="1117"/>
                  </a:lnTo>
                  <a:cubicBezTo>
                    <a:pt x="583" y="1135"/>
                    <a:pt x="542" y="1123"/>
                    <a:pt x="524" y="1091"/>
                  </a:cubicBezTo>
                  <a:cubicBezTo>
                    <a:pt x="506" y="1059"/>
                    <a:pt x="518" y="1018"/>
                    <a:pt x="550" y="1001"/>
                  </a:cubicBezTo>
                  <a:lnTo>
                    <a:pt x="2314" y="18"/>
                  </a:lnTo>
                  <a:cubicBezTo>
                    <a:pt x="2347" y="0"/>
                    <a:pt x="2387" y="12"/>
                    <a:pt x="2405" y="44"/>
                  </a:cubicBezTo>
                  <a:cubicBezTo>
                    <a:pt x="2423" y="76"/>
                    <a:pt x="2411" y="117"/>
                    <a:pt x="2379" y="135"/>
                  </a:cubicBezTo>
                  <a:close/>
                  <a:moveTo>
                    <a:pt x="894" y="1343"/>
                  </a:moveTo>
                  <a:lnTo>
                    <a:pt x="0" y="1383"/>
                  </a:lnTo>
                  <a:lnTo>
                    <a:pt x="504" y="644"/>
                  </a:lnTo>
                  <a:lnTo>
                    <a:pt x="894" y="1343"/>
                  </a:ln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tr-TR"/>
            </a:p>
          </p:txBody>
        </p:sp>
      </p:grpSp>
      <p:sp>
        <p:nvSpPr>
          <p:cNvPr id="125" name="Rectangle 38"/>
          <p:cNvSpPr>
            <a:spLocks noChangeArrowheads="1"/>
          </p:cNvSpPr>
          <p:nvPr/>
        </p:nvSpPr>
        <p:spPr bwMode="auto">
          <a:xfrm>
            <a:off x="2020888" y="4578351"/>
            <a:ext cx="1338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Sosyal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Sorumluluk</a:t>
            </a:r>
          </a:p>
        </p:txBody>
      </p:sp>
    </p:spTree>
    <p:extLst>
      <p:ext uri="{BB962C8B-B14F-4D97-AF65-F5344CB8AC3E}">
        <p14:creationId xmlns:p14="http://schemas.microsoft.com/office/powerpoint/2010/main" val="1479883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24936" cy="5040560"/>
          </a:xfrm>
        </p:spPr>
        <p:txBody>
          <a:bodyPr>
            <a:normAutofit/>
          </a:bodyPr>
          <a:lstStyle/>
          <a:p>
            <a:pPr marL="65088" indent="0">
              <a:buNone/>
            </a:pPr>
            <a:r>
              <a:rPr lang="tr-TR" sz="3200" b="1" i="1" dirty="0" smtClean="0"/>
              <a:t>İlişki Pazarlaması</a:t>
            </a:r>
            <a:endParaRPr lang="tr-TR" sz="3200" b="1" i="1" dirty="0"/>
          </a:p>
          <a:p>
            <a:pPr marL="65088" indent="0">
              <a:lnSpc>
                <a:spcPct val="150000"/>
              </a:lnSpc>
              <a:buNone/>
            </a:pPr>
            <a:r>
              <a:rPr lang="tr-TR" sz="3200" b="1" i="1" dirty="0" smtClean="0"/>
              <a:t>	</a:t>
            </a:r>
            <a:r>
              <a:rPr lang="tr-TR" sz="2800" dirty="0" smtClean="0"/>
              <a:t>İşletmelerin kazanç elde etmek ve iş dünyasında yaşamalarını sürekli kılmak amacıyla, pazarlama sürecine taraf olanlarla(müşteriler, tedarikçiler, dağıtıcılar ve diğer pazarlama tarafları) uzun vadeli ilişki geliştirerek karşılıklı tatmin oluşturulmasını içeren bir süreçtir.</a:t>
            </a:r>
            <a:endParaRPr lang="tr-TR"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4325937"/>
            <a:ext cx="40767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046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6480720"/>
          </a:xfrm>
        </p:spPr>
        <p:txBody>
          <a:bodyPr>
            <a:normAutofit/>
          </a:bodyPr>
          <a:lstStyle/>
          <a:p>
            <a:pPr marL="522288" indent="-457200"/>
            <a:r>
              <a:rPr lang="tr-TR" sz="3200" dirty="0" smtClean="0"/>
              <a:t>İşletmeler yalnızca müşteri ilişkileri yönetimine (CRM) önem vermemeli bununla birlikte ortak ilişkiler yönetimi (PRM) süreci de gerçekleştirmelidir.</a:t>
            </a:r>
          </a:p>
          <a:p>
            <a:pPr marL="522288" indent="-457200"/>
            <a:endParaRPr lang="tr-TR" sz="3200" dirty="0" smtClean="0"/>
          </a:p>
          <a:p>
            <a:pPr marL="522288" indent="-457200"/>
            <a:r>
              <a:rPr lang="tr-TR" sz="3200" i="1" dirty="0" smtClean="0">
                <a:effectLst>
                  <a:outerShdw blurRad="38100" dist="38100" dir="2700000" algn="tl">
                    <a:srgbClr val="000000">
                      <a:alpha val="43137"/>
                    </a:srgbClr>
                  </a:outerShdw>
                </a:effectLst>
              </a:rPr>
              <a:t>PRM bileşenleri olarak</a:t>
            </a:r>
            <a:r>
              <a:rPr lang="tr-TR" sz="3200" dirty="0" smtClean="0"/>
              <a:t>; müşteriler, çalışanlar, müşteri ortakları(kanallar, tedarikçiler, dağıtıcılar, satıcılar, şubeler vb.) ve finansal kuruluşların üyeleri (ortaklar, yatırımcılar, analistler) karşımıza çıkmaktadır.</a:t>
            </a:r>
            <a:endParaRPr lang="tr-TR" sz="3200" dirty="0"/>
          </a:p>
        </p:txBody>
      </p:sp>
    </p:spTree>
    <p:extLst>
      <p:ext uri="{BB962C8B-B14F-4D97-AF65-F5344CB8AC3E}">
        <p14:creationId xmlns:p14="http://schemas.microsoft.com/office/powerpoint/2010/main" val="4270284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24936" cy="6480720"/>
          </a:xfrm>
        </p:spPr>
        <p:txBody>
          <a:bodyPr>
            <a:normAutofit/>
          </a:bodyPr>
          <a:lstStyle/>
          <a:p>
            <a:pPr marL="0" indent="65088"/>
            <a:r>
              <a:rPr lang="tr-TR" sz="3200" dirty="0" smtClean="0"/>
              <a:t>İlişki pazarlamasının nihai çıktısı, işletme varlığı olan </a:t>
            </a:r>
            <a:r>
              <a:rPr lang="tr-TR" sz="3200" b="1" i="1" dirty="0" smtClean="0"/>
              <a:t>pazarlama ağı</a:t>
            </a:r>
            <a:r>
              <a:rPr lang="tr-TR" sz="3200" dirty="0" smtClean="0"/>
              <a:t>dır.</a:t>
            </a:r>
          </a:p>
          <a:p>
            <a:pPr marL="0" indent="65088"/>
            <a:endParaRPr lang="tr-TR" sz="3200" dirty="0" smtClean="0"/>
          </a:p>
          <a:p>
            <a:pPr marL="0" indent="65088"/>
            <a:r>
              <a:rPr lang="tr-TR" sz="3200" dirty="0" smtClean="0"/>
              <a:t>Pazarlama ağı; işletme ve işletmenin karşılıklı karlılığa dayalı ilişki kurduğu destek paydaşlardan (müşteri, çalışan, tedarikçi, dağıtıcı, perakendeci, reklam şirketleri, üniversiteler, bilim adamları) oluşmaktadır.</a:t>
            </a:r>
          </a:p>
          <a:p>
            <a:pPr marL="0" indent="65088"/>
            <a:endParaRPr lang="tr-TR" sz="3200" dirty="0" smtClean="0"/>
          </a:p>
          <a:p>
            <a:pPr marL="0" indent="65088"/>
            <a:r>
              <a:rPr lang="tr-TR" sz="3200" dirty="0" smtClean="0"/>
              <a:t>Rekabet aslında işletmeler arasında değil, pazarlama ağları arasındadır.</a:t>
            </a:r>
            <a:endParaRPr lang="tr-TR" sz="3200" dirty="0"/>
          </a:p>
        </p:txBody>
      </p:sp>
    </p:spTree>
    <p:extLst>
      <p:ext uri="{BB962C8B-B14F-4D97-AF65-F5344CB8AC3E}">
        <p14:creationId xmlns:p14="http://schemas.microsoft.com/office/powerpoint/2010/main" val="1095946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2880320"/>
          </a:xfrm>
        </p:spPr>
        <p:txBody>
          <a:bodyPr>
            <a:normAutofit fontScale="77500" lnSpcReduction="20000"/>
          </a:bodyPr>
          <a:lstStyle/>
          <a:p>
            <a:pPr marL="0" indent="65088">
              <a:lnSpc>
                <a:spcPct val="150000"/>
              </a:lnSpc>
            </a:pPr>
            <a:endParaRPr lang="tr-TR" sz="3200" dirty="0" smtClean="0"/>
          </a:p>
          <a:p>
            <a:pPr marL="0" indent="65088">
              <a:lnSpc>
                <a:spcPct val="150000"/>
              </a:lnSpc>
            </a:pPr>
            <a:r>
              <a:rPr lang="tr-TR" sz="3200" dirty="0" smtClean="0"/>
              <a:t>İşletmeler günümüzde, demografik, psikolojik ve geçmiş deneyimlerden yola çıkarak tüketicilere uygun ürün ve mesajları üretip, iletmek suretiyle hem müşteri sadakatini kazanmaya hem de kar </a:t>
            </a:r>
            <a:r>
              <a:rPr lang="tr-TR" sz="3200" dirty="0"/>
              <a:t>e</a:t>
            </a:r>
            <a:r>
              <a:rPr lang="tr-TR" sz="3200" dirty="0" smtClean="0"/>
              <a:t>lde etmeye çalışmak zorundadırlar.</a:t>
            </a:r>
            <a:endParaRPr lang="tr-TR" sz="3200" dirty="0"/>
          </a:p>
        </p:txBody>
      </p:sp>
      <p:grpSp>
        <p:nvGrpSpPr>
          <p:cNvPr id="2" name="Grup 1"/>
          <p:cNvGrpSpPr/>
          <p:nvPr/>
        </p:nvGrpSpPr>
        <p:grpSpPr>
          <a:xfrm>
            <a:off x="395536" y="3284984"/>
            <a:ext cx="8765939" cy="3559823"/>
            <a:chOff x="395536" y="3284984"/>
            <a:chExt cx="8765939" cy="3559823"/>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700" y="4323857"/>
              <a:ext cx="37877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ol Sağ Ok 5"/>
            <p:cNvSpPr/>
            <p:nvPr/>
          </p:nvSpPr>
          <p:spPr>
            <a:xfrm rot="1605431">
              <a:off x="2968031" y="4458770"/>
              <a:ext cx="2298700" cy="4587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tr-TR"/>
            </a:p>
          </p:txBody>
        </p:sp>
      </p:grpSp>
    </p:spTree>
    <p:extLst>
      <p:ext uri="{BB962C8B-B14F-4D97-AF65-F5344CB8AC3E}">
        <p14:creationId xmlns:p14="http://schemas.microsoft.com/office/powerpoint/2010/main" val="225219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03648" y="188640"/>
            <a:ext cx="7560840" cy="6480720"/>
          </a:xfrm>
        </p:spPr>
        <p:txBody>
          <a:bodyPr>
            <a:normAutofit/>
          </a:bodyPr>
          <a:lstStyle/>
          <a:p>
            <a:pPr marL="65088" indent="0">
              <a:buNone/>
            </a:pPr>
            <a:r>
              <a:rPr lang="tr-TR" sz="3200" b="1" i="1" dirty="0" smtClean="0"/>
              <a:t>Bütünleşik Pazarlama</a:t>
            </a:r>
          </a:p>
          <a:p>
            <a:pPr marL="0" indent="65088"/>
            <a:r>
              <a:rPr lang="tr-TR" sz="3200" dirty="0" smtClean="0"/>
              <a:t>Pazarlamacıların görevi, pazarlama programlarını planlamak ve müşterilere değer yaratıp sunmak için gereken pazarlama programlarını bütünleşik bir hale getirmektir.</a:t>
            </a:r>
          </a:p>
          <a:p>
            <a:pPr marL="0" indent="65088"/>
            <a:endParaRPr lang="tr-TR" sz="3200" dirty="0" smtClean="0"/>
          </a:p>
          <a:p>
            <a:pPr marL="0" indent="65088"/>
            <a:r>
              <a:rPr lang="tr-TR" sz="3200" dirty="0" smtClean="0"/>
              <a:t>Pazarlama faaliyetleri genellikle pazarlama karması olarak bilinen 4P çerçevesinde ele alınmaktadır.</a:t>
            </a:r>
          </a:p>
          <a:p>
            <a:pPr marL="0" indent="65088"/>
            <a:endParaRPr lang="tr-TR" sz="3200" b="1" i="1" dirty="0"/>
          </a:p>
        </p:txBody>
      </p:sp>
    </p:spTree>
    <p:extLst>
      <p:ext uri="{BB962C8B-B14F-4D97-AF65-F5344CB8AC3E}">
        <p14:creationId xmlns:p14="http://schemas.microsoft.com/office/powerpoint/2010/main" val="342236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274340"/>
            <a:ext cx="7308304" cy="980728"/>
          </a:xfrm>
        </p:spPr>
        <p:txBody>
          <a:bodyPr>
            <a:noAutofit/>
          </a:bodyPr>
          <a:lstStyle/>
          <a:p>
            <a:r>
              <a:rPr lang="tr-TR" sz="3200" b="1" dirty="0" smtClean="0"/>
              <a:t>PAZARLAMA ANLAYIŞINDAKİ DEĞİŞMELER </a:t>
            </a:r>
            <a:endParaRPr lang="tr-TR" sz="3200" dirty="0"/>
          </a:p>
        </p:txBody>
      </p:sp>
      <p:sp>
        <p:nvSpPr>
          <p:cNvPr id="3" name="2 İçerik Yer Tutucusu"/>
          <p:cNvSpPr>
            <a:spLocks noGrp="1"/>
          </p:cNvSpPr>
          <p:nvPr>
            <p:ph idx="1"/>
          </p:nvPr>
        </p:nvSpPr>
        <p:spPr>
          <a:xfrm>
            <a:off x="155575" y="1267446"/>
            <a:ext cx="7632848" cy="3960440"/>
          </a:xfrm>
        </p:spPr>
        <p:txBody>
          <a:bodyPr>
            <a:noAutofit/>
          </a:bodyPr>
          <a:lstStyle/>
          <a:p>
            <a:r>
              <a:rPr lang="tr-TR" sz="2400" dirty="0" smtClean="0"/>
              <a:t>Son </a:t>
            </a:r>
            <a:r>
              <a:rPr lang="tr-TR" sz="2400" i="1" dirty="0" smtClean="0"/>
              <a:t>25 </a:t>
            </a:r>
            <a:r>
              <a:rPr lang="tr-TR" sz="2400" dirty="0" smtClean="0"/>
              <a:t>yıl içerisinde üreticilerin, toptancıların ve perakendecilerin pazarlama düşüncelerinde önemli değişiklikler olmuştur. </a:t>
            </a:r>
          </a:p>
          <a:p>
            <a:r>
              <a:rPr lang="tr-TR" sz="2400" dirty="0" smtClean="0"/>
              <a:t>Çoğu işletme pazarlama yönlü düşünmeye başlamış üretme ya da satma düşüncesinin yerini hedef tüketicileri değer yaratarak tatmin almıştır. </a:t>
            </a:r>
          </a:p>
          <a:p>
            <a:pPr marL="90488" indent="-25400">
              <a:buNone/>
            </a:pPr>
            <a:r>
              <a:rPr lang="tr-TR" sz="2400" dirty="0" smtClean="0"/>
              <a:t>		</a:t>
            </a:r>
          </a:p>
          <a:p>
            <a:endParaRPr lang="tr-TR" dirty="0"/>
          </a:p>
        </p:txBody>
      </p:sp>
      <p:sp>
        <p:nvSpPr>
          <p:cNvPr id="4" name="AutoShape 2" descr="data:image/jpeg;base64,/9j/4AAQSkZJRgABAQAAAQABAAD/2wCEAAkGBhQSEBUUExQWFRUWGRwaGBcYGBwXGBoYFxgXGBoYGBcYHCYeGhokGhUVHy8gJCcpLCwsFx4xNTAqNSgsLSkBCQoKDgwOGg8PGiwlHyUsLC4sLCwtKiwtLTQtLC0sLCwpKSwpLCksLCwsLC8sLCosLCwsLC8sLC0sLywsNCwsLP/AABEIAOAA4QMBIgACEQEDEQH/xAAcAAACAgMBAQAAAAAAAAAAAAAABQQGAgMHAQj/xABEEAACAQIEBAMECAUCBAUFAAABAhEAAwQSITEFBkFREyJhMnGBkQcUQlKhscHRIzNigvBy8RWisuFDU3PS4xYkg5Kz/8QAGgEAAgMBAQAAAAAAAAAAAAAAAAMCBAUBBv/EADARAAICAQMCBAUEAgMBAAAAAAABAhEDBBIhMUEFUWHwE3GRobEiMoHB0eEUI/FC/9oADAMBAAIRAxEAPwDuNFFFABRRRQAUUUUAFFRMZxW3aIDtqY0ALHWY0UGBodTWOH41ZeIuLJ6N5W6j2Wg/ZPTpXaYWTaKJorgBRRRQAUUV4TFAHtFKLnMaC5lCkoNGudB/pG7R1j4TTSzeV1DKQynUEGQfjXaAzopbjONhHyC3cuEb5AsD0lmEn0E1KwuPt3IysCSJjZgJgyp1EHTWigJFFFFcAKKKKACiiigAooooAKKKKACiiigAooooAKKKKACiiigCq8YxxS/cGsEr7vYHQ6Go/j27ghlU/h/ymRW/jdvNiisbhJj1DjN8IHypfxLBAAMsMjAEMCMsQAIPWd9O4rP1GqniyVVrgdDGpR9RRx/m5eH3UFsOSRnyhiqxmMhhJXWDsJronBOKDE4e3eClRcUNlO4muGfSQ84wDtbX82P60p4fzdi7EeFiLigbDNmXaPZaV/CtSEXMryaifS9KOIcwrZvBGU5coJYaxJMeUakeU6jbtSXgP0gLdwtt7iN4rDVU1GhiSzQFmJiTULifEzfuBygSFyxmzE6giTAAjzd/arP1eqjgi6a3LsOx43N+herF9XUMjBlOxBkVXccbmIZ1P8pWIyDY5Y/mHrrqF9QaRYTFPabNbYqTv1Vv9S7H36H1rC7zcty7nVWJ/l3PCa3kLLBJcXXXN2HUS0E9O6TWQ1Ke3hrt/sMuJ4+vQalNY7f5pUm1fe0CbZAzbg7SRAcf1DTTqKxwlrMAdde4g/EVQ+YuPtib5tW3xK21JCjCgG4+Uw9xnZgqWwdJJ1O1WxZ0HBWf89SZJPqTJ+NR7GKIxNy4Ji2LaEBQcxuNLTpJIQKe9IOB8eNi0VuNiLq7K95FFwH7rXUbw3HYkhh/V0w5mD2uE3muA27l+4XyyJA0CqSDHshdq6upx9C/f/UeG8XwfHteJ9zOJmYiJ3npTGvlJHIIIJBBkEbgjUGe9d/+i7id6/w9XvSTnYB2YszgH2iT6yv9tNnj2qyMZWy3UUUUkmFFFFABRRRQAUUUUAFFFFABRRRQAUUUUAFQuKcUWysnUnZRufU9gOpqRisSLaFm2H4kmAB6kkD41yP6R+MYjJAAVrrZMwb2VgnKvXYb+pPUUzHDdy+hFujDnXnRUt23tNnu3bj521hVttlZB3GuQfE7mrCcUrAIFgIfJB2RjmCkbaTH9tU7hH0Y3GFprt0KEOZbZEyTB8xB8oLKJAkgT1qy3b5XEolxDbdtG6oSpJm23UbyNCNJFUdfheWnDsOwyUepRefrk4+56BR/yj96VcPsgsBGpNTecbmbH3/9UfJQKl8ncuviXIRlTeGaQPKAWgxuJHzq5VxaQp9Uy0YS8FUSQAO5ipTcWtL7TfkB/wAxH5UqxHL9iyf4+Nza6ph1lj/eTp0199a1xeCtz4WC8RtfPfcuesHKNBv0rLfgzyu5S+3/AJ/Y/wD5aiqSJfNXGDZt5E/m3NFA3A2Le/oPU1XONWFwNhLVszjXGa4xCsLAbXIAQT4kRO0VKwz3BfGIMNdEZJEqgUQDHVv3moN/ghuOzvmZmJJJJOpM1a0Xh89PipVufVkvj4ZZLy24rol3GfKv0jXLA8PEsLgIIV1UKysQcshdCsx0BHrSDB8UOUfwy6/d8XwwY6nKpLGZMkiJOmtTv+GqiwbaEGRqNdexqLe4Z1tKEj7MkqfnsfWrEtLnjG00y1i1Ggnl/XBxXz4+b7lp5axti+4Tz4a82irdYOj/ANKYhQLik9iSD91tqOeLd2zhDZacoZYUlfKSZ0UDScu6eQwfKhkGppcnysIbqp/Mdx6imHMXNJv4S1ZugvettpcOpNqCIJ+8DA9RB3mq2DM5T2TXJb8R8Mhhx/HwO4/X+fkIMHgvEYL3runLnN9hbSWihsqgCrHmWBAEkAEe+I31rnGC5Xu4dFe/ba2HAIYxAkSASDAPoYNWDDYIqJ3Hcfr2o1mpli5XKMTDjUjqlu6GAKkEHYgyD7iK9JiufYDiFyyQbbR3Q6ofevQ+o19+1TONcdbEJkClFI8wkHMT0kfZH4/DWvHxLA4ObdNdu/8AHn7sa8E06LtRVPXnTwsFhmyNdvXLanIskkxH2QdyraAdDtFPOXePLi7OcKyMCVdGEMrDcGfQg/GtC1dCBpRRRXQCiiigAooooAKKKKACiitWIxSW1zOyqO7EAfM0AQeOmFQ9A+u+nlaNvWN9K5Nz+hxOJw9lCMxNwjWBISRJ6bRJ710bjXHrF1PDBdlLAMUBAAB3DGBoQDpMxHWqna5S+r4tb7XnutB8JoUJDiCYG8juY191MhmhTinz76kXF9R1hcQCgPwYHdWGjKw6MDoRSrmJ2xFxLK+YqJmSpB0g5hqCojXcTUw8PgZ7WbMSMyyCCNMqgkb7hXPTyNsCIuMx6Ye94jBstwZZAmGG+YHVYgA/CoEin8b5PNhnv4i8rpIMSRcusTrb0GhifP8AhSbx7l+6GXyZYW2qaKizoq/mT1Mk1u4rxS7j7+YghRoiDUIv/uPU/oKsfBsIqZQwExAIG3/f1qxgxOX6uxCT7GGG4LprTC1wsCmAFe1cF0RVwIrP6oK30UHaFXEMOJArLCYAFPea9xzef3AVNwqwg93502XEEcFeO5fS4IYe4jQg9waRW+V7i3izEMoAytpMz9od+s1dqxK1VlihKSm1yixDUZIY3iT/AEvsLeHc2YnDDI38a1sUuSfL2B6aU94WLN+GwLizc+1hrh8h75Dunwlf6aWXsEDSjFcLKnMsggyCND86jlwQyqpIQpSi7RabtwEkFDbuKcrqYgEdiNDvuNPdtXiKTsCfhSpeY7nlW1atjoM91bevxWfjPWpuJXiFtrXjizatuwBIZrhUbk7xoPzG9eKy+GZrc3HbH1a/yasNRHhJ2/RMl8mfwVZmXPcWbaKdAqznbMYOX2kHc5dBSd+Yby8SuW0V7C3G8S4AAWzKhAIIHmUsF9CTFWfD3bOq23QkyTG5MasdNTtUXi3GEt3rKsJdiFRepLMBJPRVGY/Kr0tTJ41GL58159/7YtY0pO0MOW+cLj3rlnFqtp1y+Gdg+bQxqRvHXrHSrdXFOYOKpfx9u3h2b21RnU6Elgpyeg9dCa7WKvaTNLLF7u3fzFZYKL4CiiirYkKKKKACiiigCHxe4wssVDE6exOaCQCVgEyBJqj5sPdBuWrocg6hyWuA9jm8ynfQgda6GaofG763MS7BVGXyAgCTB8xJ3MsI/t9azPE6WG236Lsx+C95FmpnBgWtXLBghTNokxlZ5ZUnopIYDsVI6iq9ieNsmMsWbds3mYktbWJIIIA82ndjPRakcexilR4JezczgPaYFWGWWGh7MNwSKp+FYcsZqVfplx/hjdTOLVd0OMIt3wzcyAXASqo3tZRAuSo9rUZdOkkdK94zwNLtokNlcaMCdCSIgnqQNA3UD0rbgb3iq18aYhbeS4BHm2i4J2MAjT9BSPmniDeEti0f4mIBBj7NkHzk9iT5RPdjXoaalRT6kPhfBbdm1kXWR5m6k9/d2rRdtlTBplhbORFXsKwxljMJG4/KtbE9vAl8mWEv5hruN/3rfSizdymRTVHBEjrRONMEZVg9wDf/AD3npUj6i7WmuLEL36/tRZ4paOBcGMxJkHf/AAVkarxCOK1HqvPp74osY8Ll16CPEGXPvpsogUkwOuSdzFPK1nNTjGSEVTaYUUUVAArFkmsqKAFHEeFgitVvjNwomHuEsEYlCegykFfUbR2p2RSvH4QAhtoNVtZj+JgnH0f4J4XtyRl6ol8KxIteJdMkW0zEASSJAgDvrVN43xp713O0B4I0+wCzHKD3CkAn31csCP4GK/8ARb8jXOAa8Pp/2G3m/eyXwm6iXka47W1U5sye0Colcs9cwFdM4N9MmHKKt4XcwRc1zKIZ4Gfyg6Dc1yS8hbyqCxPQAkx7hWvA8OuXry2UUm47BQp01Pedq9R4djTw8+ZkamT38H1Fh8QtxQ6EMrAEEdQRIrZSTlDllMDhVsrq3tO33nIEkdhoAPQU7pz68EUFFFFcAKKKKAIXGcb4Vh36gQOmp0H4mudNeCjU6KN/QCrPz7jsqW0+8Sx/tED8Wn4VzrjWKJtFF1a4QgHqxiKyNbjlnyxxr3ZZxSUIuRN5Wu+FZxPEn/mOxtYcETExLD3CB/ae9a+EYMnzNqSZ111O5qXzJaCXLGDT2MMgBjY3GEsf871Kw9rKoFelwY1jgkig25StknC4lrbh13HToQd1PoR+MGojkeJcvXCqtcbWSIVZhLYJ9/xZmPWs799UUs5Cqokk7AVQeI8QfH3gqgraU+VT/wD0f17Dpt3qGbJHHTq5dkW9Np5Z2+aiur8joVFa8O8qD6flpWyrJVF2NsQZGx/OvcFiIOU7H86nXEBEGleQq4B6EfnT4vcqZEn4vmLwLdy0wKzqM2m46Us4Rw+3dWzcW7pnHjW9wZbodwRIBB6bU6a0t1QlyInRtymvTuvcfGoP/D3y3DZt6W/I8dDvsNWI39JrKn4ZDdkk3bkuE+i7/n6FtZWkkOOa0trfs5ImY07EH/f4VEqocU4hiAyuSBlPlIIJbp7J6a69Ks3DMWbtlHIALDUDaQSDHpIo0OHJig/iKrd15dCGZptUSqK13L6rufh1qLc4j90fE/tWiotiCbWi5jVHr7v3pfcultzNY0xYvM5ZIuY5jtp+fzqM+vrW+3g2PSPfUq3gFG+v5VJuKVBySMHZAw2IgzmstHwVprlzPAk11B3yo4A0KMIHqpFU7gPJn1kXDcurbFpZyESzEyAOm5EaSddNa8Zi8MljzShL9i5v0/z2+5p5NSpR3d3+S18IwH1XBqypNxrfiOB7TMQWCz6CABUnkzF579rEXbK27jE2id9G9kgnWZAX4nvU1rOQKg2RQo1J0A0EnUkbT1iody9mxOGsqZdryMRvCWj4jFo2HlA+NYehyuWqW1cuXX07qvKvpQ3JGsfPl9zplFFFeyM4KKKKACiiigDmn0lYz/7lV7Wx+JO3ypVybw/6xjUZvYs/xCekj2fyPyrX9JOIH199ZhUEfCT7t6w5DxGJa49u0VFpx/FJUHSDoG3mC0awN6VvxxyJf/TLcNFmnheaqivPi/l5+6MsLdN7EXLp3dyfhOn4RTZ3CgkkAASSdAAOpNab9oW/Jh/DUDuJn3uQSfwFQsXaN63csYibZKEhreq3FAJAG+hIAIHetBamL/aU1ilGt3FlX43xZsY4VJ8ENCLsbrD7R/pH4e/Z7wTgwRY//Y9z2HoK0cvcDIAZ/aiP9KjZFP5nqasyrAgbVDBhlfxcnV/YuarUR2rBh/avu/fvoCrAgV7RRVwzwqPi7EiRuPyqRXhNdTp2Bj0P+daZ8p8Zt2rN1bnS5efN96GJMnvAApUW0PXf8P8Aeolr+Tf9978mp04KapjCo4nFNexGe4NXcEiIADEEADtBp3h8f4dhQTA1gDrqaSP/ADk//F/0JWyzhywBJ06e6e1L3KJGRO/4xv5fdrWGGxrs4kwvXTSsEwwHr76lYYeceXNrtUXmZGh1a4f1J+X71Kt2FXYfvWYr2uuTZwKKKKidMWEijhXDBYL4i55YHlkwAIMs3w/XvXtQuLcWdmtI6qLYuIWAJbMAR7Uxp1j9qzPEsWfNBYcXCl+5+S/2MxuMXul26GvivDL1wW710lbd2Tbt6ghVgh37O2aY3AEd63cAtLh8RZuAR/EVWJMnLc/hmSfVgfhV252sg2bZ7XAPgysP2+VUjiixh7h+6ub4qQw/KsPLt02aEIKlx+aLkbnBtnWqKws3QyhhsQCPiJrOtsqBRRRQAVD4rjTbSVjMxyrO0kEyfQAEx1iKmVWsdiDcukk+VCQqjuPKWPc7gdhVHX6taXA59+i+fYlGO50cn5mcrjLwbz+eSW3kgEmRtvtVs4PbFnBqq+U3RmPeDBiY66D4VVec0jG3fXKfmi1ZhdzWrR6ZBHyrP0WRyx731aX36nr9Wt2HBHtSf0jwasQ+Xep2Ht58KpO6kkfOCPiDSfHnUVO4f/LHYST7hJP4CtXSx5swtfJtV6ma31AGoFYtjl9T8KRYPElie2/zO1Sq9JHGqMSyc3Eey/M1rbHt6CtC2idgT8K2rgnPSPealtgg5MGxLH7RrWTUteHHqR8K2DAKNST+VG+K6BRhZ/l+sP8AlNLeCcS8SxeDHzw7HSAcytqPkaZWbqmVAj2o92U1XuUVPiv90p8CQf2J+dDfKGroL8Ta0LGQR4Yj32wf0FZJdI2qbxlZv3R0N5P+g1rThrM0Jr+gpDq6OMys4jMY61ZeHcPFsSfaP4egpbYwoQRGvWd5qVZxLLtt2O1S+D3RCxrRUezjFb0Pr+9SKg011OhRRRXAClXElBuWwxyjOsnsJGtNaV47BvduKqKWggmOgBEn9h1rknSdujjLVxjG3nVUcoUkMGVSJy+uYx7v96UYrDB7bITAZSs9pEU/xuGW0A9pluYe5/4M+bNqWayJk+tsagzHY1rmHi1vDIGVg4cSnu283uPbf01rw+uwaj4qb58uPfv6mphnDa10GmL52uYa0MzW9BCrk1MCPv6D1q68J4gL9i3eUQLiK4B7MAf1rmfKXIz41hicZItEyls6F42LfdTsOv4nqlq0FUKoAUCABoABsAK3dPDLGH/dK5fxx9CpNxb/AELgzoooqwQCqhxEXLVy5CBkUm4xza5HJMqI1IOaQY0Gm9W+l3F+GNdHkcIxUoSVzgq3pI1B1HxmkZ9Ni1MdmVWuv2r+zqk1yjjnPeHK4svHluKpVuhgQYO06Vt5b5gthBYxBKqPYuROWfstHT1q52OT7GGt/V/rUvGZkvQ1pgSfsH2TAaMrDuZqrcY5GIHi2yltS5QoWJVSCVBznZSRp2kVmYdLl0vHEopdfNeq6p/K/wCj0OPxHDqMEcGa4tVUutV7pjDFYC2YPjKw6ZdSZ7QTWHErltLXhIfM2jEfZXfLP3j19NOtU3EYLEJfyXTcthQCy5vak6GQdV9ZqzYDB5oJ0X8/+1bWh25I/EiuOxi63dHI4Oal6roSOH8OVUBI1Ouv4VNW2BsAPhXte1q2ykFFFFcAKXYzEzoNvzrbjcTHlG/X9qiWrRYwKfCNcsizPC2Mx7Abn9qn5FRdAAqjYDpWVu2FECsiKg527JLgrd3AG7ibusKbkg94WNB213p7g8GLYganqeppewyt7j+VNlaRPeica5C7MbtkNuP3qFewJG2o/GmNFcjNo4Ja3WcWy+o7Gp93Dhtx8etQr2CI21H4/KnKcZcM5RLs4tW9D2Nb6S024Nhblw/0Dcn8l7mk5VHHFyb4JRtukSsLhDcOmw3Pb/vTdcOLaEKPU9yZGprfgmCNkA0K7e41vxC6abH/ACK85qdS83TouxchDaRMRbtDM7ZQN3Y9QNZJ6RvPcTvVa4thUw2K+t4i0cTYALLljNbeBrcTa4DE+JuCfNO9I+ceZ/HurhrR/hhwHYfbaRoP6R+J91I+beY2uMbSsTr52nf+genf5UrTZZqa9QyRVHYeSefLXEFIjw7y+1bJnyzoynqNp7GrTXyzw/GXLV1LlpitxSCpG89vWdor6fwLObSG5GcquaNs0CY+M1rZIbXwVYSs30UUUomFY3LgUEkwAJJ9BWVJebcXkw51gMQGM7LuffMR8TUJzUIuT7HUrdIquKxBuu7trnMx0jZR8FAFRsVbDYd7BYLacywEA7yYPSSBIg/jUXB8etXb3hKQWgkazqOkjT4a1Ix+EF22yElZ+0NCD3FeR+Jmx5d0m4uXPfv3NPbBxpc0V/E8Mszc8E5riKHI1/lrlVgFk5dw2w2MACmXC8XmUVeeUuXcHas5rFoAuCrlvM87MpY/pAOhqg8a4W2BxRT/AMNvNbP9J6fDavdaST2KDlufn0v6GPk4dpUNaK04e8GFbquEQrRisTlGm5/yazv3gok/ClTuSZO5pkIXywYAEnuTTTD2Mo9eprXhMNlEnc/hUmic74QJBRRRSjoux6Q09/0qRgXlY7UY5JSe2tR8A8NHf9Kd+6BHuMaKKKSSCiiigDTewqtvoe4q1cLtg2LYAEhY00mN/jVaptw3iIS2ZzGDoFBYz7hWf4i/+tN9L/odh6kzEsFObbLqST066mq5zfxi8uDuxlTMVXykkwxg6mIMaaCt+PYY7F/VWlLa2xduLsbpzQEJHsr1I66V5zjwV7mG8O0sksgAGwg/gABXnpKT5XQuKujOSXHZFDCRrAPYxOnrFQUFdcbl3DYfBn60A1tRqs7sexGpcnaPyrnPBuDtjMUli1oXYgE65VEkkxvArR0cFKd+XJXzSaj8x39F/AfrPEEJEpZ/iN7x7A9+aD7ga+gaUcs8s2sDYFq0PVmPtO3c/t0pvWhkluYiKpBRRRSyQVB41wW3irJtXhKGDoYOnY/MfGp1FACkcsWFsNZtW1tqRoVEEMNmnckECqliLZBbMIZTDj16N7m0Px9a6HSPmPhBceLbE3FEFZ0dNZHqddPl1qhrtL/yIWv3L3Q7Dk2P0K3wjjJw9zMdUbRx6DZh6j8R7hVm5h4Hbx2HiRMZrbjoSNCPQ6T6VQsawjMplTt6eh9a2cF50OHt3LRkghvDI+y5Bj+2dah4dknGOyXbodzpN2u5D4XhXtznAaCVjN5dNCS0bA/t0NTLhJOt60I0IACn4EMSPl0qVavqllATlOTfZmJiYPUkk7a1quW0tsDlyGIUhArAEbQvtN8CddImtWWSUnZXSSF+MsMsEsHU6KwjWNwY0n/OlZ4LDfaPw/epd582jmCY8pMmRqTp6SI1r1Wq9hzOUKZCS5MqKKKmcCiiigDxlkRSgHK3uP5U4rdwxbXiw6AudVJ2PcQdA3bvUlk2JurOVZv4bwl70EeVOrnb4dzTHi3LmVc9qSAPMp1On2h+ophZxG3+3y7fofSp9i5O3+f5+FZb1UnK10HbFRQaKsHMXB1VTeSFA9tdhr1X49PlVPxfEgoq/CamrQp8dSRisWFFR+X2v3sQfBXMqjz6wI6AH73ao/B+D3sfdyp5bYPnuEaAdh3b0q7cSx1rhmHFmwoNwidd9ftsep7D9KVqJQ2OEu4Qu7RVsNisnGk7PZy9u5/Srti7oCMzELlEsToIG5+FcltY5lxK3m87gnVtfakE7jXzH51aeZLmbA3ml9VmGYkgkgxEwBr00iIrz2bE8EVXKfv8f2XoT+I35lN5t5mOLueWRaScg7/1kdz+A+NWr6EuCS93FHZR4ae8wzH5ZR8ap3LXLF3HXxatghRHiXI0RT+p1gda75y/wK3g8Oli1OVep3JOpY+pOtXtLHZjb8xGV7pfIY0UUU8iFFFFABRRRQAUUUUAVHmvlYtmvWBLH27ekN/UvZvTr79+ZXEPigQdDtsdOld7qrc78DttYfEBJu2vOCBqwWJU9/LPxApc4/pk4rlp/g6uqsoPCuN+UpJDL9sRmCMNLizupUiY2Mg9DUrD4jKCRods+Y7fdVWJyDedTrr1pLwO0BcCzK+1bPXKZM22/wCpD1BjfTo2AKKo8qsewsksenuHvNVsWptKLTvzp0/5/K7DJY65RVcbZKW2uTBI0zGDEgEmdt4n1pNhOZU6tT3njFTbvZxr4ZkSDE6Ks9TLA6fpXKVeK1tNJ7Srk4Z1LD8SVhIINSVvg1UOXOD3nwzXhAUsFQEkFyAc2QdY0k7etT2N1GKxmZQCwWWK5piY6ab7U/40NyhfL7HKdXXBY84r3NVZXjRG9bBxym0R3IsWavL3DLly3nRdFkzMbdF9arp456055e49ctnOyMcO3tNGgj7a9yOoG4qE5SjG4kk03Qx5W5n+sE22GW8m69WG3iKOpH2h8fc2x3NmHw5ytcD3P/KtkM3x6KOmp26GqzzjyYLv8axEsPsmAQw3UjoQdPlVEw/KOItGEVwOmkislU3Y8uHHearuJcCDH2Layf8AuzevyitvA+WVuXwmMueCSQFtHys53yz3gbb6iqjiOLXrBKi4VuRDZPKV7glTM+nz7U0wNrxMOniSxIzEkmZkkHNvPrTNTq3p8cZVw3T+j5RGGL4kmrOp8Q4xbwqeDhlXMuhAHlTb2o3aOm/U1ReIgsSzEknUk7+8mtmFxoCkNAC65unxPf160gxGJu4+8MPhVJBOp20+8x+yv51hxz5tXm2xVL3yy44RxQtjHk7hC4zGAMJtW/MR98g9f6J+e3eOh83cqtirbLaIUuAjTtlnRgB1ERHUe4VK5T5Wt4Gx4aasdXciCx/QDoOlO625Ri47Xyiom1yLuBcCtYSytq0sAbnqzdWY9SaY0UV0AooooAKKKKACiiigAooooAKXcxX8mEvN2tt1jcRv8aY1G4lhPFsvb+8pHxI0PzigDiPBcSfFIyAwYuW51zx/NQDQhhBIGoNdJwt661vLZVQD9p7hIH9sVzvBYR0xTBhluIYZeqmZOm1y0SWYHdZjaui4Ni1sBmUgDUZzHxUAE+4ms2Lhuva77/qpX6q/ulyPaddfsUb6QFCYZlBzlnXM56mZJHpIj4+lUrl3ghxV7wwYAGYxvAImPWrf9Id9ndMPbBZ7hGVFGuVZy+UbZjt6LV45T5DGGwIXRcS4Ds+8ONQv+kTBA7n0rSjvjp3T/U7r08iu6eT0E+HsKihVEAAAe4bD3em1e8LDYe9eu2mGe9lDZ1zgBZgLBUga9ztWXHL4s23ukRlnMvZwYK/Pao9vmPBNvc8P0Yld/wD1F/WvI41qozlkhd9G6b+vD+5py+G0k+g6PGc0+Lh7FwRpoQZ0+8Gge70qLdxljrgMOf7v/irRbxVhvZvKfip/Jqwvtb/8wfIf+6rUPEdWnTf4FvBifQyucwYO2pP1FM3YZSvzKz+FZWuYEuJ4ngCzh2bI5VgwRogXCoUZR7IPcGelVfit1NYafl+9TeX7dy3bLmy5QyrrlMXrZBYhZ0N1IZlPUZl616DBOWTHcilJKMqQ9t8R+oZkvK7WNSmRc7KTqUCjdG3HY1XMR9I7Xny27T2bc65lJut3kgQo9F19asNvFWbVvw8RcT6vlz2L7HyG0dfDJ7gez1jTcVWW5kwz3MmFWdf5jKSx/wBFoA6+rfKuxQMic5YjDXbaXAGS/AAGTKHQfeBggDo0a7a9GfCcIptW4YHyrI36DTyk0s5ww9tbSFrd0XidHbQnqRcmTPUAwfhTD6OeSvHlsRhVaw4DLdLFHBExkKmWUxBGnv6V3U6VajEk3Ve/NHMeT4c3SHfEuWfHs5NFnVTqpU9CQQJq2clcEsYfDxaTK21wkyxdd5bYjqI01qG30bYcT4V3E2p2yX2IHwaZpvy9wAYRHXxbl0u2YtcILTlVY0A0hRVTSaWWmtbrT9++RmTJvp0NqKKKuiwooooAKKKKACiiigAooooAKKKKACiiigBPxrle1iWVzKXV2uJo0dm6MPQ/CK0JwPEZcjYhMvdbXn33BdmWY65af0VHbHdupX50r+oW+go4TyrYw7s6JmuPOa65z3GneXOvwECm9FFTbsCoc/8ALNzE2SLIBLlBcWYMK6nOPUAEH0jtFWb/AIfbKBWRWAAHmUHYQNxUmiopJdAEt3kvAsSThLBJ3PhrP5VBP0acP6YdR8W/VqtFFT3y8zm1CTA8k4KyZTDWge5XMR7i0kU0xWDW5bKEaEaRpEbEdiK30VxtvqFI5rxJEw3iW8Rba5YzZsqIbjJcYzKIuvh3TJ/pcHodEV3mwrK2sOuFTaGIF0jX2yslP9IIPqa6txngq4hMpZkO2ZdGyndZ7GBUHB8i4K3H8BHI63BnJnqc2n4UUuocnI+McYbF2hat+JcIYGLaxbG8gqoOo3kk+4V2LlLl9cHhUtgQ0Av5iwzkDMQWiBI7CmtmwqCFUKOwAA/CtlScuNqOJc2FFFFQJBRRRQAUUUUAFFFFABRRR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xQWFRUWGRwaGBcYGBwXGBoYFxgXGBoYGBcYHCYeGhokGhUVHy8gJCcpLCwsFx4xNTAqNSgsLSkBCQoKDgwOGg8PGiwlHyUsLC4sLCwtKiwtLTQtLC0sLCwpKSwpLCksLCwsLC8sLCosLCwsLC8sLC0sLywsNCwsLP/AABEIAOAA4QMBIgACEQEDEQH/xAAcAAACAgMBAQAAAAAAAAAAAAAABQQGAgMHAQj/xABEEAACAQIEBAMECAUCBAUFAAABAhEAAwQSITEFBkFREyJhMnGBkQcUQlKhscHRIzNigvBy8RWisuFDU3PS4xYkg5Kz/8QAGgEAAgMBAQAAAAAAAAAAAAAAAAMCBAUBBv/EADARAAICAQMCBAUEAgMBAAAAAAABAhEDBBIhMUEFUWHwE3GRobEiMoHB0eEUI/FC/9oADAMBAAIRAxEAPwDuNFFFABRRRQAUUUUAFFRMZxW3aIDtqY0ALHWY0UGBodTWOH41ZeIuLJ6N5W6j2Wg/ZPTpXaYWTaKJorgBRRRQAUUV4TFAHtFKLnMaC5lCkoNGudB/pG7R1j4TTSzeV1DKQynUEGQfjXaAzopbjONhHyC3cuEb5AsD0lmEn0E1KwuPt3IysCSJjZgJgyp1EHTWigJFFFFcAKKKKACiiigAooooAKKKKACiiigAooooAKKKKACiiigCq8YxxS/cGsEr7vYHQ6Go/j27ghlU/h/ymRW/jdvNiisbhJj1DjN8IHypfxLBAAMsMjAEMCMsQAIPWd9O4rP1GqniyVVrgdDGpR9RRx/m5eH3UFsOSRnyhiqxmMhhJXWDsJronBOKDE4e3eClRcUNlO4muGfSQ84wDtbX82P60p4fzdi7EeFiLigbDNmXaPZaV/CtSEXMryaifS9KOIcwrZvBGU5coJYaxJMeUakeU6jbtSXgP0gLdwtt7iN4rDVU1GhiSzQFmJiTULifEzfuBygSFyxmzE6giTAAjzd/arP1eqjgi6a3LsOx43N+herF9XUMjBlOxBkVXccbmIZ1P8pWIyDY5Y/mHrrqF9QaRYTFPabNbYqTv1Vv9S7H36H1rC7zcty7nVWJ/l3PCa3kLLBJcXXXN2HUS0E9O6TWQ1Ke3hrt/sMuJ4+vQalNY7f5pUm1fe0CbZAzbg7SRAcf1DTTqKxwlrMAdde4g/EVQ+YuPtib5tW3xK21JCjCgG4+Uw9xnZgqWwdJJ1O1WxZ0HBWf89SZJPqTJ+NR7GKIxNy4Ji2LaEBQcxuNLTpJIQKe9IOB8eNi0VuNiLq7K95FFwH7rXUbw3HYkhh/V0w5mD2uE3muA27l+4XyyJA0CqSDHshdq6upx9C/f/UeG8XwfHteJ9zOJmYiJ3npTGvlJHIIIJBBkEbgjUGe9d/+i7id6/w9XvSTnYB2YszgH2iT6yv9tNnj2qyMZWy3UUUUkmFFFFABRRRQAUUUUAFFFFABRRRQAUUUUAFQuKcUWysnUnZRufU9gOpqRisSLaFm2H4kmAB6kkD41yP6R+MYjJAAVrrZMwb2VgnKvXYb+pPUUzHDdy+hFujDnXnRUt23tNnu3bj521hVttlZB3GuQfE7mrCcUrAIFgIfJB2RjmCkbaTH9tU7hH0Y3GFprt0KEOZbZEyTB8xB8oLKJAkgT1qy3b5XEolxDbdtG6oSpJm23UbyNCNJFUdfheWnDsOwyUepRefrk4+56BR/yj96VcPsgsBGpNTecbmbH3/9UfJQKl8ncuviXIRlTeGaQPKAWgxuJHzq5VxaQp9Uy0YS8FUSQAO5ipTcWtL7TfkB/wAxH5UqxHL9iyf4+Nza6ph1lj/eTp0199a1xeCtz4WC8RtfPfcuesHKNBv0rLfgzyu5S+3/AJ/Y/wD5aiqSJfNXGDZt5E/m3NFA3A2Le/oPU1XONWFwNhLVszjXGa4xCsLAbXIAQT4kRO0VKwz3BfGIMNdEZJEqgUQDHVv3moN/ghuOzvmZmJJJJOpM1a0Xh89PipVufVkvj4ZZLy24rol3GfKv0jXLA8PEsLgIIV1UKysQcshdCsx0BHrSDB8UOUfwy6/d8XwwY6nKpLGZMkiJOmtTv+GqiwbaEGRqNdexqLe4Z1tKEj7MkqfnsfWrEtLnjG00y1i1Ggnl/XBxXz4+b7lp5axti+4Tz4a82irdYOj/ANKYhQLik9iSD91tqOeLd2zhDZacoZYUlfKSZ0UDScu6eQwfKhkGppcnysIbqp/Mdx6imHMXNJv4S1ZugvettpcOpNqCIJ+8DA9RB3mq2DM5T2TXJb8R8Mhhx/HwO4/X+fkIMHgvEYL3runLnN9hbSWihsqgCrHmWBAEkAEe+I31rnGC5Xu4dFe/ba2HAIYxAkSASDAPoYNWDDYIqJ3Hcfr2o1mpli5XKMTDjUjqlu6GAKkEHYgyD7iK9JiufYDiFyyQbbR3Q6ofevQ+o19+1TONcdbEJkClFI8wkHMT0kfZH4/DWvHxLA4ObdNdu/8AHn7sa8E06LtRVPXnTwsFhmyNdvXLanIskkxH2QdyraAdDtFPOXePLi7OcKyMCVdGEMrDcGfQg/GtC1dCBpRRRXQCiiigAooooAKKKKACiitWIxSW1zOyqO7EAfM0AQeOmFQ9A+u+nlaNvWN9K5Nz+hxOJw9lCMxNwjWBISRJ6bRJ710bjXHrF1PDBdlLAMUBAAB3DGBoQDpMxHWqna5S+r4tb7XnutB8JoUJDiCYG8juY191MhmhTinz76kXF9R1hcQCgPwYHdWGjKw6MDoRSrmJ2xFxLK+YqJmSpB0g5hqCojXcTUw8PgZ7WbMSMyyCCNMqgkb7hXPTyNsCIuMx6Ye94jBstwZZAmGG+YHVYgA/CoEin8b5PNhnv4i8rpIMSRcusTrb0GhifP8AhSbx7l+6GXyZYW2qaKizoq/mT1Mk1u4rxS7j7+YghRoiDUIv/uPU/oKsfBsIqZQwExAIG3/f1qxgxOX6uxCT7GGG4LprTC1wsCmAFe1cF0RVwIrP6oK30UHaFXEMOJArLCYAFPea9xzef3AVNwqwg93502XEEcFeO5fS4IYe4jQg9waRW+V7i3izEMoAytpMz9od+s1dqxK1VlihKSm1yixDUZIY3iT/AEvsLeHc2YnDDI38a1sUuSfL2B6aU94WLN+GwLizc+1hrh8h75Dunwlf6aWXsEDSjFcLKnMsggyCND86jlwQyqpIQpSi7RabtwEkFDbuKcrqYgEdiNDvuNPdtXiKTsCfhSpeY7nlW1atjoM91bevxWfjPWpuJXiFtrXjizatuwBIZrhUbk7xoPzG9eKy+GZrc3HbH1a/yasNRHhJ2/RMl8mfwVZmXPcWbaKdAqznbMYOX2kHc5dBSd+Yby8SuW0V7C3G8S4AAWzKhAIIHmUsF9CTFWfD3bOq23QkyTG5MasdNTtUXi3GEt3rKsJdiFRepLMBJPRVGY/Kr0tTJ41GL58159/7YtY0pO0MOW+cLj3rlnFqtp1y+Gdg+bQxqRvHXrHSrdXFOYOKpfx9u3h2b21RnU6Elgpyeg9dCa7WKvaTNLLF7u3fzFZYKL4CiiirYkKKKKACiiigCHxe4wssVDE6exOaCQCVgEyBJqj5sPdBuWrocg6hyWuA9jm8ynfQgda6GaofG763MS7BVGXyAgCTB8xJ3MsI/t9azPE6WG236Lsx+C95FmpnBgWtXLBghTNokxlZ5ZUnopIYDsVI6iq9ieNsmMsWbds3mYktbWJIIIA82ndjPRakcexilR4JezczgPaYFWGWWGh7MNwSKp+FYcsZqVfplx/hjdTOLVd0OMIt3wzcyAXASqo3tZRAuSo9rUZdOkkdK94zwNLtokNlcaMCdCSIgnqQNA3UD0rbgb3iq18aYhbeS4BHm2i4J2MAjT9BSPmniDeEti0f4mIBBj7NkHzk9iT5RPdjXoaalRT6kPhfBbdm1kXWR5m6k9/d2rRdtlTBplhbORFXsKwxljMJG4/KtbE9vAl8mWEv5hruN/3rfSizdymRTVHBEjrRONMEZVg9wDf/AD3npUj6i7WmuLEL36/tRZ4paOBcGMxJkHf/AAVkarxCOK1HqvPp74osY8Ll16CPEGXPvpsogUkwOuSdzFPK1nNTjGSEVTaYUUUVAArFkmsqKAFHEeFgitVvjNwomHuEsEYlCegykFfUbR2p2RSvH4QAhtoNVtZj+JgnH0f4J4XtyRl6ol8KxIteJdMkW0zEASSJAgDvrVN43xp713O0B4I0+wCzHKD3CkAn31csCP4GK/8ARb8jXOAa8Pp/2G3m/eyXwm6iXka47W1U5sye0Colcs9cwFdM4N9MmHKKt4XcwRc1zKIZ4Gfyg6Dc1yS8hbyqCxPQAkx7hWvA8OuXry2UUm47BQp01Pedq9R4djTw8+ZkamT38H1Fh8QtxQ6EMrAEEdQRIrZSTlDllMDhVsrq3tO33nIEkdhoAPQU7pz68EUFFFFcAKKKKAIXGcb4Vh36gQOmp0H4mudNeCjU6KN/QCrPz7jsqW0+8Sx/tED8Wn4VzrjWKJtFF1a4QgHqxiKyNbjlnyxxr3ZZxSUIuRN5Wu+FZxPEn/mOxtYcETExLD3CB/ae9a+EYMnzNqSZ111O5qXzJaCXLGDT2MMgBjY3GEsf871Kw9rKoFelwY1jgkig25StknC4lrbh13HToQd1PoR+MGojkeJcvXCqtcbWSIVZhLYJ9/xZmPWs799UUs5Cqokk7AVQeI8QfH3gqgraU+VT/wD0f17Dpt3qGbJHHTq5dkW9Np5Z2+aiur8joVFa8O8qD6flpWyrJVF2NsQZGx/OvcFiIOU7H86nXEBEGleQq4B6EfnT4vcqZEn4vmLwLdy0wKzqM2m46Us4Rw+3dWzcW7pnHjW9wZbodwRIBB6bU6a0t1QlyInRtymvTuvcfGoP/D3y3DZt6W/I8dDvsNWI39JrKn4ZDdkk3bkuE+i7/n6FtZWkkOOa0trfs5ImY07EH/f4VEqocU4hiAyuSBlPlIIJbp7J6a69Ks3DMWbtlHIALDUDaQSDHpIo0OHJig/iKrd15dCGZptUSqK13L6rufh1qLc4j90fE/tWiotiCbWi5jVHr7v3pfcultzNY0xYvM5ZIuY5jtp+fzqM+vrW+3g2PSPfUq3gFG+v5VJuKVBySMHZAw2IgzmstHwVprlzPAk11B3yo4A0KMIHqpFU7gPJn1kXDcurbFpZyESzEyAOm5EaSddNa8Zi8MljzShL9i5v0/z2+5p5NSpR3d3+S18IwH1XBqypNxrfiOB7TMQWCz6CABUnkzF579rEXbK27jE2id9G9kgnWZAX4nvU1rOQKg2RQo1J0A0EnUkbT1iody9mxOGsqZdryMRvCWj4jFo2HlA+NYehyuWqW1cuXX07qvKvpQ3JGsfPl9zplFFFeyM4KKKKACiiigDmn0lYz/7lV7Wx+JO3ypVybw/6xjUZvYs/xCekj2fyPyrX9JOIH199ZhUEfCT7t6w5DxGJa49u0VFpx/FJUHSDoG3mC0awN6VvxxyJf/TLcNFmnheaqivPi/l5+6MsLdN7EXLp3dyfhOn4RTZ3CgkkAASSdAAOpNab9oW/Jh/DUDuJn3uQSfwFQsXaN63csYibZKEhreq3FAJAG+hIAIHetBamL/aU1ilGt3FlX43xZsY4VJ8ENCLsbrD7R/pH4e/Z7wTgwRY//Y9z2HoK0cvcDIAZ/aiP9KjZFP5nqasyrAgbVDBhlfxcnV/YuarUR2rBh/avu/fvoCrAgV7RRVwzwqPi7EiRuPyqRXhNdTp2Bj0P+daZ8p8Zt2rN1bnS5efN96GJMnvAApUW0PXf8P8Aeolr+Tf9978mp04KapjCo4nFNexGe4NXcEiIADEEADtBp3h8f4dhQTA1gDrqaSP/ADk//F/0JWyzhywBJ06e6e1L3KJGRO/4xv5fdrWGGxrs4kwvXTSsEwwHr76lYYeceXNrtUXmZGh1a4f1J+X71Kt2FXYfvWYr2uuTZwKKKKidMWEijhXDBYL4i55YHlkwAIMs3w/XvXtQuLcWdmtI6qLYuIWAJbMAR7Uxp1j9qzPEsWfNBYcXCl+5+S/2MxuMXul26GvivDL1wW710lbd2Tbt6ghVgh37O2aY3AEd63cAtLh8RZuAR/EVWJMnLc/hmSfVgfhV252sg2bZ7XAPgysP2+VUjiixh7h+6ub4qQw/KsPLt02aEIKlx+aLkbnBtnWqKws3QyhhsQCPiJrOtsqBRRRQAVD4rjTbSVjMxyrO0kEyfQAEx1iKmVWsdiDcukk+VCQqjuPKWPc7gdhVHX6taXA59+i+fYlGO50cn5mcrjLwbz+eSW3kgEmRtvtVs4PbFnBqq+U3RmPeDBiY66D4VVec0jG3fXKfmi1ZhdzWrR6ZBHyrP0WRyx731aX36nr9Wt2HBHtSf0jwasQ+Xep2Ht58KpO6kkfOCPiDSfHnUVO4f/LHYST7hJP4CtXSx5swtfJtV6ma31AGoFYtjl9T8KRYPElie2/zO1Sq9JHGqMSyc3Eey/M1rbHt6CtC2idgT8K2rgnPSPealtgg5MGxLH7RrWTUteHHqR8K2DAKNST+VG+K6BRhZ/l+sP8AlNLeCcS8SxeDHzw7HSAcytqPkaZWbqmVAj2o92U1XuUVPiv90p8CQf2J+dDfKGroL8Ta0LGQR4Yj32wf0FZJdI2qbxlZv3R0N5P+g1rThrM0Jr+gpDq6OMys4jMY61ZeHcPFsSfaP4egpbYwoQRGvWd5qVZxLLtt2O1S+D3RCxrRUezjFb0Pr+9SKg011OhRRRXAClXElBuWwxyjOsnsJGtNaV47BvduKqKWggmOgBEn9h1rknSdujjLVxjG3nVUcoUkMGVSJy+uYx7v96UYrDB7bITAZSs9pEU/xuGW0A9pluYe5/4M+bNqWayJk+tsagzHY1rmHi1vDIGVg4cSnu283uPbf01rw+uwaj4qb58uPfv6mphnDa10GmL52uYa0MzW9BCrk1MCPv6D1q68J4gL9i3eUQLiK4B7MAf1rmfKXIz41hicZItEyls6F42LfdTsOv4nqlq0FUKoAUCABoABsAK3dPDLGH/dK5fxx9CpNxb/AELgzoooqwQCqhxEXLVy5CBkUm4xza5HJMqI1IOaQY0Gm9W+l3F+GNdHkcIxUoSVzgq3pI1B1HxmkZ9Ni1MdmVWuv2r+zqk1yjjnPeHK4svHluKpVuhgQYO06Vt5b5gthBYxBKqPYuROWfstHT1q52OT7GGt/V/rUvGZkvQ1pgSfsH2TAaMrDuZqrcY5GIHi2yltS5QoWJVSCVBznZSRp2kVmYdLl0vHEopdfNeq6p/K/wCj0OPxHDqMEcGa4tVUutV7pjDFYC2YPjKw6ZdSZ7QTWHErltLXhIfM2jEfZXfLP3j19NOtU3EYLEJfyXTcthQCy5vak6GQdV9ZqzYDB5oJ0X8/+1bWh25I/EiuOxi63dHI4Oal6roSOH8OVUBI1Ouv4VNW2BsAPhXte1q2ykFFFFcAKXYzEzoNvzrbjcTHlG/X9qiWrRYwKfCNcsizPC2Mx7Abn9qn5FRdAAqjYDpWVu2FECsiKg527JLgrd3AG7ibusKbkg94WNB213p7g8GLYganqeppewyt7j+VNlaRPeica5C7MbtkNuP3qFewJG2o/GmNFcjNo4Ja3WcWy+o7Gp93Dhtx8etQr2CI21H4/KnKcZcM5RLs4tW9D2Nb6S024Nhblw/0Dcn8l7mk5VHHFyb4JRtukSsLhDcOmw3Pb/vTdcOLaEKPU9yZGprfgmCNkA0K7e41vxC6abH/ACK85qdS83TouxchDaRMRbtDM7ZQN3Y9QNZJ6RvPcTvVa4thUw2K+t4i0cTYALLljNbeBrcTa4DE+JuCfNO9I+ceZ/HurhrR/hhwHYfbaRoP6R+J91I+beY2uMbSsTr52nf+genf5UrTZZqa9QyRVHYeSefLXEFIjw7y+1bJnyzoynqNp7GrTXyzw/GXLV1LlpitxSCpG89vWdor6fwLObSG5GcquaNs0CY+M1rZIbXwVYSs30UUUomFY3LgUEkwAJJ9BWVJebcXkw51gMQGM7LuffMR8TUJzUIuT7HUrdIquKxBuu7trnMx0jZR8FAFRsVbDYd7BYLacywEA7yYPSSBIg/jUXB8etXb3hKQWgkazqOkjT4a1Ix+EF22yElZ+0NCD3FeR+Jmx5d0m4uXPfv3NPbBxpc0V/E8Mszc8E5riKHI1/lrlVgFk5dw2w2MACmXC8XmUVeeUuXcHas5rFoAuCrlvM87MpY/pAOhqg8a4W2BxRT/AMNvNbP9J6fDavdaST2KDlufn0v6GPk4dpUNaK04e8GFbquEQrRisTlGm5/yazv3gok/ClTuSZO5pkIXywYAEnuTTTD2Mo9eprXhMNlEnc/hUmic74QJBRRRSjoux6Q09/0qRgXlY7UY5JSe2tR8A8NHf9Kd+6BHuMaKKKSSCiiigDTewqtvoe4q1cLtg2LYAEhY00mN/jVaptw3iIS2ZzGDoFBYz7hWf4i/+tN9L/odh6kzEsFObbLqST066mq5zfxi8uDuxlTMVXykkwxg6mIMaaCt+PYY7F/VWlLa2xduLsbpzQEJHsr1I66V5zjwV7mG8O0sksgAGwg/gABXnpKT5XQuKujOSXHZFDCRrAPYxOnrFQUFdcbl3DYfBn60A1tRqs7sexGpcnaPyrnPBuDtjMUli1oXYgE65VEkkxvArR0cFKd+XJXzSaj8x39F/AfrPEEJEpZ/iN7x7A9+aD7ga+gaUcs8s2sDYFq0PVmPtO3c/t0pvWhkluYiKpBRRRSyQVB41wW3irJtXhKGDoYOnY/MfGp1FACkcsWFsNZtW1tqRoVEEMNmnckECqliLZBbMIZTDj16N7m0Px9a6HSPmPhBceLbE3FEFZ0dNZHqddPl1qhrtL/yIWv3L3Q7Dk2P0K3wjjJw9zMdUbRx6DZh6j8R7hVm5h4Hbx2HiRMZrbjoSNCPQ6T6VQsawjMplTt6eh9a2cF50OHt3LRkghvDI+y5Bj+2dah4dknGOyXbodzpN2u5D4XhXtznAaCVjN5dNCS0bA/t0NTLhJOt60I0IACn4EMSPl0qVavqllATlOTfZmJiYPUkk7a1quW0tsDlyGIUhArAEbQvtN8CddImtWWSUnZXSSF+MsMsEsHU6KwjWNwY0n/OlZ4LDfaPw/epd582jmCY8pMmRqTp6SI1r1Wq9hzOUKZCS5MqKKKmcCiiigDxlkRSgHK3uP5U4rdwxbXiw6AudVJ2PcQdA3bvUlk2JurOVZv4bwl70EeVOrnb4dzTHi3LmVc9qSAPMp1On2h+ophZxG3+3y7fofSp9i5O3+f5+FZb1UnK10HbFRQaKsHMXB1VTeSFA9tdhr1X49PlVPxfEgoq/CamrQp8dSRisWFFR+X2v3sQfBXMqjz6wI6AH73ao/B+D3sfdyp5bYPnuEaAdh3b0q7cSx1rhmHFmwoNwidd9ftsep7D9KVqJQ2OEu4Qu7RVsNisnGk7PZy9u5/Srti7oCMzELlEsToIG5+FcltY5lxK3m87gnVtfakE7jXzH51aeZLmbA3ml9VmGYkgkgxEwBr00iIrz2bE8EVXKfv8f2XoT+I35lN5t5mOLueWRaScg7/1kdz+A+NWr6EuCS93FHZR4ae8wzH5ZR8ap3LXLF3HXxatghRHiXI0RT+p1gda75y/wK3g8Oli1OVep3JOpY+pOtXtLHZjb8xGV7pfIY0UUU8iFFFFABRRRQAUUUUAVHmvlYtmvWBLH27ekN/UvZvTr79+ZXEPigQdDtsdOld7qrc78DttYfEBJu2vOCBqwWJU9/LPxApc4/pk4rlp/g6uqsoPCuN+UpJDL9sRmCMNLizupUiY2Mg9DUrD4jKCRods+Y7fdVWJyDedTrr1pLwO0BcCzK+1bPXKZM22/wCpD1BjfTo2AKKo8qsewsksenuHvNVsWptKLTvzp0/5/K7DJY65RVcbZKW2uTBI0zGDEgEmdt4n1pNhOZU6tT3njFTbvZxr4ZkSDE6Ks9TLA6fpXKVeK1tNJ7Srk4Z1LD8SVhIINSVvg1UOXOD3nwzXhAUsFQEkFyAc2QdY0k7etT2N1GKxmZQCwWWK5piY6ab7U/40NyhfL7HKdXXBY84r3NVZXjRG9bBxym0R3IsWavL3DLly3nRdFkzMbdF9arp456055e49ctnOyMcO3tNGgj7a9yOoG4qE5SjG4kk03Qx5W5n+sE22GW8m69WG3iKOpH2h8fc2x3NmHw5ytcD3P/KtkM3x6KOmp26GqzzjyYLv8axEsPsmAQw3UjoQdPlVEw/KOItGEVwOmkislU3Y8uHHearuJcCDH2Layf8AuzevyitvA+WVuXwmMueCSQFtHys53yz3gbb6iqjiOLXrBKi4VuRDZPKV7glTM+nz7U0wNrxMOniSxIzEkmZkkHNvPrTNTq3p8cZVw3T+j5RGGL4kmrOp8Q4xbwqeDhlXMuhAHlTb2o3aOm/U1ReIgsSzEknUk7+8mtmFxoCkNAC65unxPf160gxGJu4+8MPhVJBOp20+8x+yv51hxz5tXm2xVL3yy44RxQtjHk7hC4zGAMJtW/MR98g9f6J+e3eOh83cqtirbLaIUuAjTtlnRgB1ERHUe4VK5T5Wt4Gx4aasdXciCx/QDoOlO625Ri47Xyiom1yLuBcCtYSytq0sAbnqzdWY9SaY0UV0AooooAKKKKACiiigAooooAKXcxX8mEvN2tt1jcRv8aY1G4lhPFsvb+8pHxI0PzigDiPBcSfFIyAwYuW51zx/NQDQhhBIGoNdJwt661vLZVQD9p7hIH9sVzvBYR0xTBhluIYZeqmZOm1y0SWYHdZjaui4Ni1sBmUgDUZzHxUAE+4ms2Lhuva77/qpX6q/ulyPaddfsUb6QFCYZlBzlnXM56mZJHpIj4+lUrl3ghxV7wwYAGYxvAImPWrf9Id9ndMPbBZ7hGVFGuVZy+UbZjt6LV45T5DGGwIXRcS4Ds+8ONQv+kTBA7n0rSjvjp3T/U7r08iu6eT0E+HsKihVEAAAe4bD3em1e8LDYe9eu2mGe9lDZ1zgBZgLBUga9ztWXHL4s23ukRlnMvZwYK/Pao9vmPBNvc8P0Yld/wD1F/WvI41qozlkhd9G6b+vD+5py+G0k+g6PGc0+Lh7FwRpoQZ0+8Gge70qLdxljrgMOf7v/irRbxVhvZvKfip/Jqwvtb/8wfIf+6rUPEdWnTf4FvBifQyucwYO2pP1FM3YZSvzKz+FZWuYEuJ4ngCzh2bI5VgwRogXCoUZR7IPcGelVfit1NYafl+9TeX7dy3bLmy5QyrrlMXrZBYhZ0N1IZlPUZl616DBOWTHcilJKMqQ9t8R+oZkvK7WNSmRc7KTqUCjdG3HY1XMR9I7Xny27T2bc65lJut3kgQo9F19asNvFWbVvw8RcT6vlz2L7HyG0dfDJ7gez1jTcVWW5kwz3MmFWdf5jKSx/wBFoA6+rfKuxQMic5YjDXbaXAGS/AAGTKHQfeBggDo0a7a9GfCcIptW4YHyrI36DTyk0s5ww9tbSFrd0XidHbQnqRcmTPUAwfhTD6OeSvHlsRhVaw4DLdLFHBExkKmWUxBGnv6V3U6VajEk3Ve/NHMeT4c3SHfEuWfHs5NFnVTqpU9CQQJq2clcEsYfDxaTK21wkyxdd5bYjqI01qG30bYcT4V3E2p2yX2IHwaZpvy9wAYRHXxbl0u2YtcILTlVY0A0hRVTSaWWmtbrT9++RmTJvp0NqKKKuiwooooAKKKKACiiigAooooAKKKKACiiigBPxrle1iWVzKXV2uJo0dm6MPQ/CK0JwPEZcjYhMvdbXn33BdmWY65af0VHbHdupX50r+oW+go4TyrYw7s6JmuPOa65z3GneXOvwECm9FFTbsCoc/8ALNzE2SLIBLlBcWYMK6nOPUAEH0jtFWb/AIfbKBWRWAAHmUHYQNxUmiopJdAEt3kvAsSThLBJ3PhrP5VBP0acP6YdR8W/VqtFFT3y8zm1CTA8k4KyZTDWge5XMR7i0kU0xWDW5bKEaEaRpEbEdiK30VxtvqFI5rxJEw3iW8Rba5YzZsqIbjJcYzKIuvh3TJ/pcHodEV3mwrK2sOuFTaGIF0jX2yslP9IIPqa6txngq4hMpZkO2ZdGyndZ7GBUHB8i4K3H8BHI63BnJnqc2n4UUuocnI+McYbF2hat+JcIYGLaxbG8gqoOo3kk+4V2LlLl9cHhUtgQ0Av5iwzkDMQWiBI7CmtmwqCFUKOwAA/CtlScuNqOJc2FFFFQJBRRRQAUUUUAFFFFABRRRQ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xQWFRUWGRwaGBcYGBwXGBoYFxgXGBoYGBcYHCYeGhokGhUVHy8gJCcpLCwsFx4xNTAqNSgsLSkBCQoKDgwOGg8PGiwlHyUsLC4sLCwtKiwtLTQtLC0sLCwpKSwpLCksLCwsLC8sLCosLCwsLC8sLC0sLywsNCwsLP/AABEIAOAA4QMBIgACEQEDEQH/xAAcAAACAgMBAQAAAAAAAAAAAAAABQQGAgMHAQj/xABEEAACAQIEBAMECAUCBAUFAAABAhEAAwQSITEFBkFREyJhMnGBkQcUQlKhscHRIzNigvBy8RWisuFDU3PS4xYkg5Kz/8QAGgEAAgMBAQAAAAAAAAAAAAAAAAMCBAUBBv/EADARAAICAQMCBAUEAgMBAAAAAAABAhEDBBIhMUEFUWHwE3GRobEiMoHB0eEUI/FC/9oADAMBAAIRAxEAPwDuNFFFABRRRQAUUUUAFFRMZxW3aIDtqY0ALHWY0UGBodTWOH41ZeIuLJ6N5W6j2Wg/ZPTpXaYWTaKJorgBRRRQAUUV4TFAHtFKLnMaC5lCkoNGudB/pG7R1j4TTSzeV1DKQynUEGQfjXaAzopbjONhHyC3cuEb5AsD0lmEn0E1KwuPt3IysCSJjZgJgyp1EHTWigJFFFFcAKKKKACiiigAooooAKKKKACiiigAooooAKKKKACiiigCq8YxxS/cGsEr7vYHQ6Go/j27ghlU/h/ymRW/jdvNiisbhJj1DjN8IHypfxLBAAMsMjAEMCMsQAIPWd9O4rP1GqniyVVrgdDGpR9RRx/m5eH3UFsOSRnyhiqxmMhhJXWDsJronBOKDE4e3eClRcUNlO4muGfSQ84wDtbX82P60p4fzdi7EeFiLigbDNmXaPZaV/CtSEXMryaifS9KOIcwrZvBGU5coJYaxJMeUakeU6jbtSXgP0gLdwtt7iN4rDVU1GhiSzQFmJiTULifEzfuBygSFyxmzE6giTAAjzd/arP1eqjgi6a3LsOx43N+herF9XUMjBlOxBkVXccbmIZ1P8pWIyDY5Y/mHrrqF9QaRYTFPabNbYqTv1Vv9S7H36H1rC7zcty7nVWJ/l3PCa3kLLBJcXXXN2HUS0E9O6TWQ1Ke3hrt/sMuJ4+vQalNY7f5pUm1fe0CbZAzbg7SRAcf1DTTqKxwlrMAdde4g/EVQ+YuPtib5tW3xK21JCjCgG4+Uw9xnZgqWwdJJ1O1WxZ0HBWf89SZJPqTJ+NR7GKIxNy4Ji2LaEBQcxuNLTpJIQKe9IOB8eNi0VuNiLq7K95FFwH7rXUbw3HYkhh/V0w5mD2uE3muA27l+4XyyJA0CqSDHshdq6upx9C/f/UeG8XwfHteJ9zOJmYiJ3npTGvlJHIIIJBBkEbgjUGe9d/+i7id6/w9XvSTnYB2YszgH2iT6yv9tNnj2qyMZWy3UUUUkmFFFFABRRRQAUUUUAFFFFABRRRQAUUUUAFQuKcUWysnUnZRufU9gOpqRisSLaFm2H4kmAB6kkD41yP6R+MYjJAAVrrZMwb2VgnKvXYb+pPUUzHDdy+hFujDnXnRUt23tNnu3bj521hVttlZB3GuQfE7mrCcUrAIFgIfJB2RjmCkbaTH9tU7hH0Y3GFprt0KEOZbZEyTB8xB8oLKJAkgT1qy3b5XEolxDbdtG6oSpJm23UbyNCNJFUdfheWnDsOwyUepRefrk4+56BR/yj96VcPsgsBGpNTecbmbH3/9UfJQKl8ncuviXIRlTeGaQPKAWgxuJHzq5VxaQp9Uy0YS8FUSQAO5ipTcWtL7TfkB/wAxH5UqxHL9iyf4+Nza6ph1lj/eTp0199a1xeCtz4WC8RtfPfcuesHKNBv0rLfgzyu5S+3/AJ/Y/wD5aiqSJfNXGDZt5E/m3NFA3A2Le/oPU1XONWFwNhLVszjXGa4xCsLAbXIAQT4kRO0VKwz3BfGIMNdEZJEqgUQDHVv3moN/ghuOzvmZmJJJJOpM1a0Xh89PipVufVkvj4ZZLy24rol3GfKv0jXLA8PEsLgIIV1UKysQcshdCsx0BHrSDB8UOUfwy6/d8XwwY6nKpLGZMkiJOmtTv+GqiwbaEGRqNdexqLe4Z1tKEj7MkqfnsfWrEtLnjG00y1i1Ggnl/XBxXz4+b7lp5axti+4Tz4a82irdYOj/ANKYhQLik9iSD91tqOeLd2zhDZacoZYUlfKSZ0UDScu6eQwfKhkGppcnysIbqp/Mdx6imHMXNJv4S1ZugvettpcOpNqCIJ+8DA9RB3mq2DM5T2TXJb8R8Mhhx/HwO4/X+fkIMHgvEYL3runLnN9hbSWihsqgCrHmWBAEkAEe+I31rnGC5Xu4dFe/ba2HAIYxAkSASDAPoYNWDDYIqJ3Hcfr2o1mpli5XKMTDjUjqlu6GAKkEHYgyD7iK9JiufYDiFyyQbbR3Q6ofevQ+o19+1TONcdbEJkClFI8wkHMT0kfZH4/DWvHxLA4ObdNdu/8AHn7sa8E06LtRVPXnTwsFhmyNdvXLanIskkxH2QdyraAdDtFPOXePLi7OcKyMCVdGEMrDcGfQg/GtC1dCBpRRRXQCiiigAooooAKKKKACiitWIxSW1zOyqO7EAfM0AQeOmFQ9A+u+nlaNvWN9K5Nz+hxOJw9lCMxNwjWBISRJ6bRJ710bjXHrF1PDBdlLAMUBAAB3DGBoQDpMxHWqna5S+r4tb7XnutB8JoUJDiCYG8juY191MhmhTinz76kXF9R1hcQCgPwYHdWGjKw6MDoRSrmJ2xFxLK+YqJmSpB0g5hqCojXcTUw8PgZ7WbMSMyyCCNMqgkb7hXPTyNsCIuMx6Ye94jBstwZZAmGG+YHVYgA/CoEin8b5PNhnv4i8rpIMSRcusTrb0GhifP8AhSbx7l+6GXyZYW2qaKizoq/mT1Mk1u4rxS7j7+YghRoiDUIv/uPU/oKsfBsIqZQwExAIG3/f1qxgxOX6uxCT7GGG4LprTC1wsCmAFe1cF0RVwIrP6oK30UHaFXEMOJArLCYAFPea9xzef3AVNwqwg93502XEEcFeO5fS4IYe4jQg9waRW+V7i3izEMoAytpMz9od+s1dqxK1VlihKSm1yixDUZIY3iT/AEvsLeHc2YnDDI38a1sUuSfL2B6aU94WLN+GwLizc+1hrh8h75Dunwlf6aWXsEDSjFcLKnMsggyCND86jlwQyqpIQpSi7RabtwEkFDbuKcrqYgEdiNDvuNPdtXiKTsCfhSpeY7nlW1atjoM91bevxWfjPWpuJXiFtrXjizatuwBIZrhUbk7xoPzG9eKy+GZrc3HbH1a/yasNRHhJ2/RMl8mfwVZmXPcWbaKdAqznbMYOX2kHc5dBSd+Yby8SuW0V7C3G8S4AAWzKhAIIHmUsF9CTFWfD3bOq23QkyTG5MasdNTtUXi3GEt3rKsJdiFRepLMBJPRVGY/Kr0tTJ41GL58159/7YtY0pO0MOW+cLj3rlnFqtp1y+Gdg+bQxqRvHXrHSrdXFOYOKpfx9u3h2b21RnU6Elgpyeg9dCa7WKvaTNLLF7u3fzFZYKL4CiiirYkKKKKACiiigCHxe4wssVDE6exOaCQCVgEyBJqj5sPdBuWrocg6hyWuA9jm8ynfQgda6GaofG763MS7BVGXyAgCTB8xJ3MsI/t9azPE6WG236Lsx+C95FmpnBgWtXLBghTNokxlZ5ZUnopIYDsVI6iq9ieNsmMsWbds3mYktbWJIIIA82ndjPRakcexilR4JezczgPaYFWGWWGh7MNwSKp+FYcsZqVfplx/hjdTOLVd0OMIt3wzcyAXASqo3tZRAuSo9rUZdOkkdK94zwNLtokNlcaMCdCSIgnqQNA3UD0rbgb3iq18aYhbeS4BHm2i4J2MAjT9BSPmniDeEti0f4mIBBj7NkHzk9iT5RPdjXoaalRT6kPhfBbdm1kXWR5m6k9/d2rRdtlTBplhbORFXsKwxljMJG4/KtbE9vAl8mWEv5hruN/3rfSizdymRTVHBEjrRONMEZVg9wDf/AD3npUj6i7WmuLEL36/tRZ4paOBcGMxJkHf/AAVkarxCOK1HqvPp74osY8Ll16CPEGXPvpsogUkwOuSdzFPK1nNTjGSEVTaYUUUVAArFkmsqKAFHEeFgitVvjNwomHuEsEYlCegykFfUbR2p2RSvH4QAhtoNVtZj+JgnH0f4J4XtyRl6ol8KxIteJdMkW0zEASSJAgDvrVN43xp713O0B4I0+wCzHKD3CkAn31csCP4GK/8ARb8jXOAa8Pp/2G3m/eyXwm6iXka47W1U5sye0Colcs9cwFdM4N9MmHKKt4XcwRc1zKIZ4Gfyg6Dc1yS8hbyqCxPQAkx7hWvA8OuXry2UUm47BQp01Pedq9R4djTw8+ZkamT38H1Fh8QtxQ6EMrAEEdQRIrZSTlDllMDhVsrq3tO33nIEkdhoAPQU7pz68EUFFFFcAKKKKAIXGcb4Vh36gQOmp0H4mudNeCjU6KN/QCrPz7jsqW0+8Sx/tED8Wn4VzrjWKJtFF1a4QgHqxiKyNbjlnyxxr3ZZxSUIuRN5Wu+FZxPEn/mOxtYcETExLD3CB/ae9a+EYMnzNqSZ111O5qXzJaCXLGDT2MMgBjY3GEsf871Kw9rKoFelwY1jgkig25StknC4lrbh13HToQd1PoR+MGojkeJcvXCqtcbWSIVZhLYJ9/xZmPWs799UUs5Cqokk7AVQeI8QfH3gqgraU+VT/wD0f17Dpt3qGbJHHTq5dkW9Np5Z2+aiur8joVFa8O8qD6flpWyrJVF2NsQZGx/OvcFiIOU7H86nXEBEGleQq4B6EfnT4vcqZEn4vmLwLdy0wKzqM2m46Us4Rw+3dWzcW7pnHjW9wZbodwRIBB6bU6a0t1QlyInRtymvTuvcfGoP/D3y3DZt6W/I8dDvsNWI39JrKn4ZDdkk3bkuE+i7/n6FtZWkkOOa0trfs5ImY07EH/f4VEqocU4hiAyuSBlPlIIJbp7J6a69Ks3DMWbtlHIALDUDaQSDHpIo0OHJig/iKrd15dCGZptUSqK13L6rufh1qLc4j90fE/tWiotiCbWi5jVHr7v3pfcultzNY0xYvM5ZIuY5jtp+fzqM+vrW+3g2PSPfUq3gFG+v5VJuKVBySMHZAw2IgzmstHwVprlzPAk11B3yo4A0KMIHqpFU7gPJn1kXDcurbFpZyESzEyAOm5EaSddNa8Zi8MljzShL9i5v0/z2+5p5NSpR3d3+S18IwH1XBqypNxrfiOB7TMQWCz6CABUnkzF579rEXbK27jE2id9G9kgnWZAX4nvU1rOQKg2RQo1J0A0EnUkbT1iody9mxOGsqZdryMRvCWj4jFo2HlA+NYehyuWqW1cuXX07qvKvpQ3JGsfPl9zplFFFeyM4KKKKACiiigDmn0lYz/7lV7Wx+JO3ypVybw/6xjUZvYs/xCekj2fyPyrX9JOIH199ZhUEfCT7t6w5DxGJa49u0VFpx/FJUHSDoG3mC0awN6VvxxyJf/TLcNFmnheaqivPi/l5+6MsLdN7EXLp3dyfhOn4RTZ3CgkkAASSdAAOpNab9oW/Jh/DUDuJn3uQSfwFQsXaN63csYibZKEhreq3FAJAG+hIAIHetBamL/aU1ilGt3FlX43xZsY4VJ8ENCLsbrD7R/pH4e/Z7wTgwRY//Y9z2HoK0cvcDIAZ/aiP9KjZFP5nqasyrAgbVDBhlfxcnV/YuarUR2rBh/avu/fvoCrAgV7RRVwzwqPi7EiRuPyqRXhNdTp2Bj0P+daZ8p8Zt2rN1bnS5efN96GJMnvAApUW0PXf8P8Aeolr+Tf9978mp04KapjCo4nFNexGe4NXcEiIADEEADtBp3h8f4dhQTA1gDrqaSP/ADk//F/0JWyzhywBJ06e6e1L3KJGRO/4xv5fdrWGGxrs4kwvXTSsEwwHr76lYYeceXNrtUXmZGh1a4f1J+X71Kt2FXYfvWYr2uuTZwKKKKidMWEijhXDBYL4i55YHlkwAIMs3w/XvXtQuLcWdmtI6qLYuIWAJbMAR7Uxp1j9qzPEsWfNBYcXCl+5+S/2MxuMXul26GvivDL1wW710lbd2Tbt6ghVgh37O2aY3AEd63cAtLh8RZuAR/EVWJMnLc/hmSfVgfhV252sg2bZ7XAPgysP2+VUjiixh7h+6ub4qQw/KsPLt02aEIKlx+aLkbnBtnWqKws3QyhhsQCPiJrOtsqBRRRQAVD4rjTbSVjMxyrO0kEyfQAEx1iKmVWsdiDcukk+VCQqjuPKWPc7gdhVHX6taXA59+i+fYlGO50cn5mcrjLwbz+eSW3kgEmRtvtVs4PbFnBqq+U3RmPeDBiY66D4VVec0jG3fXKfmi1ZhdzWrR6ZBHyrP0WRyx731aX36nr9Wt2HBHtSf0jwasQ+Xep2Ht58KpO6kkfOCPiDSfHnUVO4f/LHYST7hJP4CtXSx5swtfJtV6ma31AGoFYtjl9T8KRYPElie2/zO1Sq9JHGqMSyc3Eey/M1rbHt6CtC2idgT8K2rgnPSPealtgg5MGxLH7RrWTUteHHqR8K2DAKNST+VG+K6BRhZ/l+sP8AlNLeCcS8SxeDHzw7HSAcytqPkaZWbqmVAj2o92U1XuUVPiv90p8CQf2J+dDfKGroL8Ta0LGQR4Yj32wf0FZJdI2qbxlZv3R0N5P+g1rThrM0Jr+gpDq6OMys4jMY61ZeHcPFsSfaP4egpbYwoQRGvWd5qVZxLLtt2O1S+D3RCxrRUezjFb0Pr+9SKg011OhRRRXAClXElBuWwxyjOsnsJGtNaV47BvduKqKWggmOgBEn9h1rknSdujjLVxjG3nVUcoUkMGVSJy+uYx7v96UYrDB7bITAZSs9pEU/xuGW0A9pluYe5/4M+bNqWayJk+tsagzHY1rmHi1vDIGVg4cSnu283uPbf01rw+uwaj4qb58uPfv6mphnDa10GmL52uYa0MzW9BCrk1MCPv6D1q68J4gL9i3eUQLiK4B7MAf1rmfKXIz41hicZItEyls6F42LfdTsOv4nqlq0FUKoAUCABoABsAK3dPDLGH/dK5fxx9CpNxb/AELgzoooqwQCqhxEXLVy5CBkUm4xza5HJMqI1IOaQY0Gm9W+l3F+GNdHkcIxUoSVzgq3pI1B1HxmkZ9Ni1MdmVWuv2r+zqk1yjjnPeHK4svHluKpVuhgQYO06Vt5b5gthBYxBKqPYuROWfstHT1q52OT7GGt/V/rUvGZkvQ1pgSfsH2TAaMrDuZqrcY5GIHi2yltS5QoWJVSCVBznZSRp2kVmYdLl0vHEopdfNeq6p/K/wCj0OPxHDqMEcGa4tVUutV7pjDFYC2YPjKw6ZdSZ7QTWHErltLXhIfM2jEfZXfLP3j19NOtU3EYLEJfyXTcthQCy5vak6GQdV9ZqzYDB5oJ0X8/+1bWh25I/EiuOxi63dHI4Oal6roSOH8OVUBI1Ouv4VNW2BsAPhXte1q2ykFFFFcAKXYzEzoNvzrbjcTHlG/X9qiWrRYwKfCNcsizPC2Mx7Abn9qn5FRdAAqjYDpWVu2FECsiKg527JLgrd3AG7ibusKbkg94WNB213p7g8GLYganqeppewyt7j+VNlaRPeica5C7MbtkNuP3qFewJG2o/GmNFcjNo4Ja3WcWy+o7Gp93Dhtx8etQr2CI21H4/KnKcZcM5RLs4tW9D2Nb6S024Nhblw/0Dcn8l7mk5VHHFyb4JRtukSsLhDcOmw3Pb/vTdcOLaEKPU9yZGprfgmCNkA0K7e41vxC6abH/ACK85qdS83TouxchDaRMRbtDM7ZQN3Y9QNZJ6RvPcTvVa4thUw2K+t4i0cTYALLljNbeBrcTa4DE+JuCfNO9I+ceZ/HurhrR/hhwHYfbaRoP6R+J91I+beY2uMbSsTr52nf+genf5UrTZZqa9QyRVHYeSefLXEFIjw7y+1bJnyzoynqNp7GrTXyzw/GXLV1LlpitxSCpG89vWdor6fwLObSG5GcquaNs0CY+M1rZIbXwVYSs30UUUomFY3LgUEkwAJJ9BWVJebcXkw51gMQGM7LuffMR8TUJzUIuT7HUrdIquKxBuu7trnMx0jZR8FAFRsVbDYd7BYLacywEA7yYPSSBIg/jUXB8etXb3hKQWgkazqOkjT4a1Ix+EF22yElZ+0NCD3FeR+Jmx5d0m4uXPfv3NPbBxpc0V/E8Mszc8E5riKHI1/lrlVgFk5dw2w2MACmXC8XmUVeeUuXcHas5rFoAuCrlvM87MpY/pAOhqg8a4W2BxRT/AMNvNbP9J6fDavdaST2KDlufn0v6GPk4dpUNaK04e8GFbquEQrRisTlGm5/yazv3gok/ClTuSZO5pkIXywYAEnuTTTD2Mo9eprXhMNlEnc/hUmic74QJBRRRSjoux6Q09/0qRgXlY7UY5JSe2tR8A8NHf9Kd+6BHuMaKKKSSCiiigDTewqtvoe4q1cLtg2LYAEhY00mN/jVaptw3iIS2ZzGDoFBYz7hWf4i/+tN9L/odh6kzEsFObbLqST066mq5zfxi8uDuxlTMVXykkwxg6mIMaaCt+PYY7F/VWlLa2xduLsbpzQEJHsr1I66V5zjwV7mG8O0sksgAGwg/gABXnpKT5XQuKujOSXHZFDCRrAPYxOnrFQUFdcbl3DYfBn60A1tRqs7sexGpcnaPyrnPBuDtjMUli1oXYgE65VEkkxvArR0cFKd+XJXzSaj8x39F/AfrPEEJEpZ/iN7x7A9+aD7ga+gaUcs8s2sDYFq0PVmPtO3c/t0pvWhkluYiKpBRRRSyQVB41wW3irJtXhKGDoYOnY/MfGp1FACkcsWFsNZtW1tqRoVEEMNmnckECqliLZBbMIZTDj16N7m0Px9a6HSPmPhBceLbE3FEFZ0dNZHqddPl1qhrtL/yIWv3L3Q7Dk2P0K3wjjJw9zMdUbRx6DZh6j8R7hVm5h4Hbx2HiRMZrbjoSNCPQ6T6VQsawjMplTt6eh9a2cF50OHt3LRkghvDI+y5Bj+2dah4dknGOyXbodzpN2u5D4XhXtznAaCVjN5dNCS0bA/t0NTLhJOt60I0IACn4EMSPl0qVavqllATlOTfZmJiYPUkk7a1quW0tsDlyGIUhArAEbQvtN8CddImtWWSUnZXSSF+MsMsEsHU6KwjWNwY0n/OlZ4LDfaPw/epd582jmCY8pMmRqTp6SI1r1Wq9hzOUKZCS5MqKKKmcCiiigDxlkRSgHK3uP5U4rdwxbXiw6AudVJ2PcQdA3bvUlk2JurOVZv4bwl70EeVOrnb4dzTHi3LmVc9qSAPMp1On2h+ophZxG3+3y7fofSp9i5O3+f5+FZb1UnK10HbFRQaKsHMXB1VTeSFA9tdhr1X49PlVPxfEgoq/CamrQp8dSRisWFFR+X2v3sQfBXMqjz6wI6AH73ao/B+D3sfdyp5bYPnuEaAdh3b0q7cSx1rhmHFmwoNwidd9ftsep7D9KVqJQ2OEu4Qu7RVsNisnGk7PZy9u5/Srti7oCMzELlEsToIG5+FcltY5lxK3m87gnVtfakE7jXzH51aeZLmbA3ml9VmGYkgkgxEwBr00iIrz2bE8EVXKfv8f2XoT+I35lN5t5mOLueWRaScg7/1kdz+A+NWr6EuCS93FHZR4ae8wzH5ZR8ap3LXLF3HXxatghRHiXI0RT+p1gda75y/wK3g8Oli1OVep3JOpY+pOtXtLHZjb8xGV7pfIY0UUU8iFFFFABRRRQAUUUUAVHmvlYtmvWBLH27ekN/UvZvTr79+ZXEPigQdDtsdOld7qrc78DttYfEBJu2vOCBqwWJU9/LPxApc4/pk4rlp/g6uqsoPCuN+UpJDL9sRmCMNLizupUiY2Mg9DUrD4jKCRods+Y7fdVWJyDedTrr1pLwO0BcCzK+1bPXKZM22/wCpD1BjfTo2AKKo8qsewsksenuHvNVsWptKLTvzp0/5/K7DJY65RVcbZKW2uTBI0zGDEgEmdt4n1pNhOZU6tT3njFTbvZxr4ZkSDE6Ks9TLA6fpXKVeK1tNJ7Srk4Z1LD8SVhIINSVvg1UOXOD3nwzXhAUsFQEkFyAc2QdY0k7etT2N1GKxmZQCwWWK5piY6ab7U/40NyhfL7HKdXXBY84r3NVZXjRG9bBxym0R3IsWavL3DLly3nRdFkzMbdF9arp456055e49ctnOyMcO3tNGgj7a9yOoG4qE5SjG4kk03Qx5W5n+sE22GW8m69WG3iKOpH2h8fc2x3NmHw5ytcD3P/KtkM3x6KOmp26GqzzjyYLv8axEsPsmAQw3UjoQdPlVEw/KOItGEVwOmkislU3Y8uHHearuJcCDH2Layf8AuzevyitvA+WVuXwmMueCSQFtHys53yz3gbb6iqjiOLXrBKi4VuRDZPKV7glTM+nz7U0wNrxMOniSxIzEkmZkkHNvPrTNTq3p8cZVw3T+j5RGGL4kmrOp8Q4xbwqeDhlXMuhAHlTb2o3aOm/U1ReIgsSzEknUk7+8mtmFxoCkNAC65unxPf160gxGJu4+8MPhVJBOp20+8x+yv51hxz5tXm2xVL3yy44RxQtjHk7hC4zGAMJtW/MR98g9f6J+e3eOh83cqtirbLaIUuAjTtlnRgB1ERHUe4VK5T5Wt4Gx4aasdXciCx/QDoOlO625Ri47Xyiom1yLuBcCtYSytq0sAbnqzdWY9SaY0UV0AooooAKKKKACiiigAooooAKXcxX8mEvN2tt1jcRv8aY1G4lhPFsvb+8pHxI0PzigDiPBcSfFIyAwYuW51zx/NQDQhhBIGoNdJwt661vLZVQD9p7hIH9sVzvBYR0xTBhluIYZeqmZOm1y0SWYHdZjaui4Ni1sBmUgDUZzHxUAE+4ms2Lhuva77/qpX6q/ulyPaddfsUb6QFCYZlBzlnXM56mZJHpIj4+lUrl3ghxV7wwYAGYxvAImPWrf9Id9ndMPbBZ7hGVFGuVZy+UbZjt6LV45T5DGGwIXRcS4Ds+8ONQv+kTBA7n0rSjvjp3T/U7r08iu6eT0E+HsKihVEAAAe4bD3em1e8LDYe9eu2mGe9lDZ1zgBZgLBUga9ztWXHL4s23ukRlnMvZwYK/Pao9vmPBNvc8P0Yld/wD1F/WvI41qozlkhd9G6b+vD+5py+G0k+g6PGc0+Lh7FwRpoQZ0+8Gge70qLdxljrgMOf7v/irRbxVhvZvKfip/Jqwvtb/8wfIf+6rUPEdWnTf4FvBifQyucwYO2pP1FM3YZSvzKz+FZWuYEuJ4ngCzh2bI5VgwRogXCoUZR7IPcGelVfit1NYafl+9TeX7dy3bLmy5QyrrlMXrZBYhZ0N1IZlPUZl616DBOWTHcilJKMqQ9t8R+oZkvK7WNSmRc7KTqUCjdG3HY1XMR9I7Xny27T2bc65lJut3kgQo9F19asNvFWbVvw8RcT6vlz2L7HyG0dfDJ7gez1jTcVWW5kwz3MmFWdf5jKSx/wBFoA6+rfKuxQMic5YjDXbaXAGS/AAGTKHQfeBggDo0a7a9GfCcIptW4YHyrI36DTyk0s5ww9tbSFrd0XidHbQnqRcmTPUAwfhTD6OeSvHlsRhVaw4DLdLFHBExkKmWUxBGnv6V3U6VajEk3Ve/NHMeT4c3SHfEuWfHs5NFnVTqpU9CQQJq2clcEsYfDxaTK21wkyxdd5bYjqI01qG30bYcT4V3E2p2yX2IHwaZpvy9wAYRHXxbl0u2YtcILTlVY0A0hRVTSaWWmtbrT9++RmTJvp0NqKKKuiwooooAKKKKACiiigAooooAKKKKACiiigBPxrle1iWVzKXV2uJo0dm6MPQ/CK0JwPEZcjYhMvdbXn33BdmWY65af0VHbHdupX50r+oW+go4TyrYw7s6JmuPOa65z3GneXOvwECm9FFTbsCoc/8ALNzE2SLIBLlBcWYMK6nOPUAEH0jtFWb/AIfbKBWRWAAHmUHYQNxUmiopJdAEt3kvAsSThLBJ3PhrP5VBP0acP6YdR8W/VqtFFT3y8zm1CTA8k4KyZTDWge5XMR7i0kU0xWDW5bKEaEaRpEbEdiK30VxtvqFI5rxJEw3iW8Rba5YzZsqIbjJcYzKIuvh3TJ/pcHodEV3mwrK2sOuFTaGIF0jX2yslP9IIPqa6txngq4hMpZkO2ZdGyndZ7GBUHB8i4K3H8BHI63BnJnqc2n4UUuocnI+McYbF2hat+JcIYGLaxbG8gqoOo3kk+4V2LlLl9cHhUtgQ0Av5iwzkDMQWiBI7CmtmwqCFUKOwAA/CtlScuNqOJc2FFFFQJBRRRQAUUUUAFFFFABRRRQ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oktayorel.net/images/degis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720" y="3645024"/>
            <a:ext cx="3463280" cy="3021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251520" y="188640"/>
            <a:ext cx="8748972" cy="6057172"/>
            <a:chOff x="179512" y="188640"/>
            <a:chExt cx="8820980" cy="6057172"/>
          </a:xfrm>
        </p:grpSpPr>
        <p:sp>
          <p:nvSpPr>
            <p:cNvPr id="2" name="Oval 1"/>
            <p:cNvSpPr/>
            <p:nvPr/>
          </p:nvSpPr>
          <p:spPr>
            <a:xfrm>
              <a:off x="3159044" y="188640"/>
              <a:ext cx="2565085" cy="18362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b="1" dirty="0" smtClean="0"/>
                <a:t>PAZARLAMA KARMASI</a:t>
              </a:r>
              <a:endParaRPr lang="tr-TR" sz="2000" b="1" dirty="0"/>
            </a:p>
          </p:txBody>
        </p:sp>
        <p:sp>
          <p:nvSpPr>
            <p:cNvPr id="5" name="Oval 4"/>
            <p:cNvSpPr/>
            <p:nvPr/>
          </p:nvSpPr>
          <p:spPr>
            <a:xfrm>
              <a:off x="3491879" y="2852936"/>
              <a:ext cx="1873707"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t>HEDEF PAZAR</a:t>
              </a:r>
              <a:endParaRPr lang="tr-TR" b="1" dirty="0"/>
            </a:p>
          </p:txBody>
        </p:sp>
        <p:cxnSp>
          <p:nvCxnSpPr>
            <p:cNvPr id="7" name="Düz Ok Bağlayıcısı 6"/>
            <p:cNvCxnSpPr>
              <a:stCxn id="2" idx="2"/>
            </p:cNvCxnSpPr>
            <p:nvPr/>
          </p:nvCxnSpPr>
          <p:spPr>
            <a:xfrm flipH="1">
              <a:off x="1475657" y="1106742"/>
              <a:ext cx="1683387" cy="10261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Düz Ok Bağlayıcısı 8"/>
            <p:cNvCxnSpPr>
              <a:stCxn id="2" idx="3"/>
            </p:cNvCxnSpPr>
            <p:nvPr/>
          </p:nvCxnSpPr>
          <p:spPr>
            <a:xfrm flipH="1">
              <a:off x="3059832" y="1755938"/>
              <a:ext cx="474860" cy="23211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Düz Ok Bağlayıcısı 11"/>
            <p:cNvCxnSpPr>
              <a:stCxn id="2" idx="5"/>
            </p:cNvCxnSpPr>
            <p:nvPr/>
          </p:nvCxnSpPr>
          <p:spPr>
            <a:xfrm>
              <a:off x="5348481" y="1755938"/>
              <a:ext cx="519664" cy="23211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Düz Ok Bağlayıcısı 13"/>
            <p:cNvCxnSpPr>
              <a:stCxn id="2" idx="6"/>
            </p:cNvCxnSpPr>
            <p:nvPr/>
          </p:nvCxnSpPr>
          <p:spPr>
            <a:xfrm>
              <a:off x="5724129" y="1106742"/>
              <a:ext cx="1512167" cy="9181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Metin kutusu 14"/>
            <p:cNvSpPr txBox="1"/>
            <p:nvPr/>
          </p:nvSpPr>
          <p:spPr>
            <a:xfrm>
              <a:off x="179512" y="2132856"/>
              <a:ext cx="1512168" cy="3139321"/>
            </a:xfrm>
            <a:prstGeom prst="rect">
              <a:avLst/>
            </a:prstGeom>
            <a:noFill/>
          </p:spPr>
          <p:txBody>
            <a:bodyPr wrap="square" rtlCol="0">
              <a:spAutoFit/>
            </a:bodyPr>
            <a:lstStyle/>
            <a:p>
              <a:r>
                <a:rPr lang="tr-TR" b="1" u="sng" dirty="0" smtClean="0"/>
                <a:t>ÜRÜN</a:t>
              </a:r>
            </a:p>
            <a:p>
              <a:r>
                <a:rPr lang="tr-TR" dirty="0" smtClean="0"/>
                <a:t>Ürün çeşidi</a:t>
              </a:r>
            </a:p>
            <a:p>
              <a:r>
                <a:rPr lang="tr-TR" dirty="0" smtClean="0"/>
                <a:t>Kalite</a:t>
              </a:r>
            </a:p>
            <a:p>
              <a:r>
                <a:rPr lang="tr-TR" dirty="0" smtClean="0"/>
                <a:t>Tasarım</a:t>
              </a:r>
            </a:p>
            <a:p>
              <a:r>
                <a:rPr lang="tr-TR" dirty="0" smtClean="0"/>
                <a:t>Özellikler</a:t>
              </a:r>
            </a:p>
            <a:p>
              <a:r>
                <a:rPr lang="tr-TR" dirty="0" smtClean="0"/>
                <a:t>Marka ismi</a:t>
              </a:r>
            </a:p>
            <a:p>
              <a:r>
                <a:rPr lang="tr-TR" dirty="0" smtClean="0"/>
                <a:t>Paketleme</a:t>
              </a:r>
            </a:p>
            <a:p>
              <a:r>
                <a:rPr lang="tr-TR" dirty="0" smtClean="0"/>
                <a:t>Ebat</a:t>
              </a:r>
            </a:p>
            <a:p>
              <a:r>
                <a:rPr lang="tr-TR" dirty="0" smtClean="0"/>
                <a:t>Hizmetler</a:t>
              </a:r>
            </a:p>
            <a:p>
              <a:r>
                <a:rPr lang="tr-TR" dirty="0" smtClean="0"/>
                <a:t>Teminat</a:t>
              </a:r>
            </a:p>
            <a:p>
              <a:r>
                <a:rPr lang="tr-TR" dirty="0" smtClean="0"/>
                <a:t>İadeler </a:t>
              </a:r>
              <a:endParaRPr lang="tr-TR" dirty="0"/>
            </a:p>
          </p:txBody>
        </p:sp>
        <p:sp>
          <p:nvSpPr>
            <p:cNvPr id="18" name="Metin kutusu 17"/>
            <p:cNvSpPr txBox="1"/>
            <p:nvPr/>
          </p:nvSpPr>
          <p:spPr>
            <a:xfrm>
              <a:off x="2267744" y="4221088"/>
              <a:ext cx="2052228" cy="1754326"/>
            </a:xfrm>
            <a:prstGeom prst="rect">
              <a:avLst/>
            </a:prstGeom>
            <a:noFill/>
          </p:spPr>
          <p:txBody>
            <a:bodyPr wrap="square" rtlCol="0">
              <a:spAutoFit/>
            </a:bodyPr>
            <a:lstStyle/>
            <a:p>
              <a:r>
                <a:rPr lang="tr-TR" b="1" u="sng" dirty="0" smtClean="0"/>
                <a:t>FİYAT</a:t>
              </a:r>
            </a:p>
            <a:p>
              <a:r>
                <a:rPr lang="tr-TR" dirty="0" smtClean="0"/>
                <a:t>Liste Fiyatı</a:t>
              </a:r>
            </a:p>
            <a:p>
              <a:r>
                <a:rPr lang="tr-TR" dirty="0" smtClean="0"/>
                <a:t>İndirimler</a:t>
              </a:r>
            </a:p>
            <a:p>
              <a:r>
                <a:rPr lang="tr-TR" dirty="0" smtClean="0"/>
                <a:t>Karşılıklar</a:t>
              </a:r>
            </a:p>
            <a:p>
              <a:r>
                <a:rPr lang="tr-TR" dirty="0" smtClean="0"/>
                <a:t>Ödeme Dönemi</a:t>
              </a:r>
            </a:p>
            <a:p>
              <a:r>
                <a:rPr lang="tr-TR" dirty="0" smtClean="0"/>
                <a:t>Kredi Şartları</a:t>
              </a:r>
              <a:endParaRPr lang="tr-TR" dirty="0"/>
            </a:p>
          </p:txBody>
        </p:sp>
        <p:sp>
          <p:nvSpPr>
            <p:cNvPr id="20" name="Metin kutusu 19"/>
            <p:cNvSpPr txBox="1"/>
            <p:nvPr/>
          </p:nvSpPr>
          <p:spPr>
            <a:xfrm>
              <a:off x="5184068" y="4214487"/>
              <a:ext cx="2628292" cy="2031325"/>
            </a:xfrm>
            <a:prstGeom prst="rect">
              <a:avLst/>
            </a:prstGeom>
            <a:noFill/>
          </p:spPr>
          <p:txBody>
            <a:bodyPr wrap="square" rtlCol="0">
              <a:spAutoFit/>
            </a:bodyPr>
            <a:lstStyle/>
            <a:p>
              <a:r>
                <a:rPr lang="tr-TR" b="1" u="sng" dirty="0" smtClean="0"/>
                <a:t>TUTUNDURMA</a:t>
              </a:r>
            </a:p>
            <a:p>
              <a:r>
                <a:rPr lang="tr-TR" dirty="0" smtClean="0"/>
                <a:t>Satış Tutundurma</a:t>
              </a:r>
            </a:p>
            <a:p>
              <a:r>
                <a:rPr lang="tr-TR" dirty="0" smtClean="0"/>
                <a:t>Reklam</a:t>
              </a:r>
            </a:p>
            <a:p>
              <a:r>
                <a:rPr lang="tr-TR" dirty="0" smtClean="0"/>
                <a:t>Satış Gücü</a:t>
              </a:r>
            </a:p>
            <a:p>
              <a:r>
                <a:rPr lang="tr-TR" dirty="0" smtClean="0"/>
                <a:t>Halkla İlişkiler</a:t>
              </a:r>
            </a:p>
            <a:p>
              <a:r>
                <a:rPr lang="tr-TR" dirty="0" smtClean="0"/>
                <a:t>Doğrudan Pazarlama</a:t>
              </a:r>
            </a:p>
            <a:p>
              <a:endParaRPr lang="tr-TR" dirty="0"/>
            </a:p>
          </p:txBody>
        </p:sp>
        <p:sp>
          <p:nvSpPr>
            <p:cNvPr id="22" name="Metin kutusu 21"/>
            <p:cNvSpPr txBox="1"/>
            <p:nvPr/>
          </p:nvSpPr>
          <p:spPr>
            <a:xfrm>
              <a:off x="7308304" y="1755938"/>
              <a:ext cx="1692188" cy="2031325"/>
            </a:xfrm>
            <a:prstGeom prst="rect">
              <a:avLst/>
            </a:prstGeom>
            <a:noFill/>
          </p:spPr>
          <p:txBody>
            <a:bodyPr wrap="square" rtlCol="0">
              <a:spAutoFit/>
            </a:bodyPr>
            <a:lstStyle/>
            <a:p>
              <a:r>
                <a:rPr lang="tr-TR" b="1" u="sng" dirty="0" smtClean="0"/>
                <a:t>DAĞITIM </a:t>
              </a:r>
            </a:p>
            <a:p>
              <a:r>
                <a:rPr lang="tr-TR" dirty="0" smtClean="0"/>
                <a:t>Kanallar</a:t>
              </a:r>
            </a:p>
            <a:p>
              <a:r>
                <a:rPr lang="tr-TR" dirty="0" smtClean="0"/>
                <a:t>Sigorta</a:t>
              </a:r>
            </a:p>
            <a:p>
              <a:r>
                <a:rPr lang="tr-TR" dirty="0" smtClean="0"/>
                <a:t>Tasnif</a:t>
              </a:r>
            </a:p>
            <a:p>
              <a:r>
                <a:rPr lang="tr-TR" dirty="0" smtClean="0"/>
                <a:t>Konumlar</a:t>
              </a:r>
            </a:p>
            <a:p>
              <a:r>
                <a:rPr lang="tr-TR" dirty="0" smtClean="0"/>
                <a:t>Stok</a:t>
              </a:r>
            </a:p>
            <a:p>
              <a:r>
                <a:rPr lang="tr-TR" dirty="0" smtClean="0"/>
                <a:t>Taşıma</a:t>
              </a:r>
            </a:p>
          </p:txBody>
        </p:sp>
      </p:grpSp>
    </p:spTree>
    <p:extLst>
      <p:ext uri="{BB962C8B-B14F-4D97-AF65-F5344CB8AC3E}">
        <p14:creationId xmlns:p14="http://schemas.microsoft.com/office/powerpoint/2010/main" val="3004124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6480720"/>
          </a:xfrm>
        </p:spPr>
        <p:txBody>
          <a:bodyPr>
            <a:normAutofit/>
          </a:bodyPr>
          <a:lstStyle/>
          <a:p>
            <a:pPr marL="0" indent="65088"/>
            <a:r>
              <a:rPr lang="tr-TR" sz="3200" dirty="0" smtClean="0"/>
              <a:t>Pazarlama yöneticisinin başlıca sorumluluğu, işletmeyi kar amacına ulaştırmak için mamul ya da hizmetlerde olan talebi artıracak pazarlama strateji ve programlarını geliştirmek ve uygulamaktır.</a:t>
            </a:r>
          </a:p>
          <a:p>
            <a:pPr marL="0" indent="65088"/>
            <a:r>
              <a:rPr lang="tr-TR" sz="3200" dirty="0" smtClean="0"/>
              <a:t>Bu amacı gerçekleştirmek için, yeni pazarların araştırılması, ürün geliştirilmesi ve ürünlerin etkin şekilde tüketiciye iletilecek dağıtım kanallarının belirlenmesi gerekmektedir.  </a:t>
            </a:r>
            <a:endParaRPr lang="tr-TR" sz="3200" dirty="0"/>
          </a:p>
        </p:txBody>
      </p:sp>
    </p:spTree>
    <p:extLst>
      <p:ext uri="{BB962C8B-B14F-4D97-AF65-F5344CB8AC3E}">
        <p14:creationId xmlns:p14="http://schemas.microsoft.com/office/powerpoint/2010/main" val="84814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6480720"/>
          </a:xfrm>
        </p:spPr>
        <p:txBody>
          <a:bodyPr>
            <a:normAutofit/>
          </a:bodyPr>
          <a:lstStyle/>
          <a:p>
            <a:pPr marL="0" indent="65088"/>
            <a:endParaRPr lang="tr-TR" sz="3600" dirty="0" smtClean="0"/>
          </a:p>
          <a:p>
            <a:pPr marL="0" indent="65088"/>
            <a:r>
              <a:rPr lang="tr-TR" sz="3600" dirty="0" smtClean="0"/>
              <a:t>Ayrıca kişisel satış reklam, kişisel satış ve diğer tutundurma bileşenlerini kullanarak ürünleri tutundurmada alternatif araçlar üzerinde karar verilmesi gerekmektedir.</a:t>
            </a:r>
          </a:p>
          <a:p>
            <a:pPr marL="0" indent="65088"/>
            <a:endParaRPr lang="tr-TR" sz="3600" dirty="0" smtClean="0"/>
          </a:p>
          <a:p>
            <a:pPr marL="0" indent="65088"/>
            <a:r>
              <a:rPr lang="tr-TR" sz="3600" dirty="0" smtClean="0"/>
              <a:t>Dolayısıyla  pazarlama yönetimimin kontrolü altındaki 4P, satıcıların alıcıları etkilemek için başvurdukları pazarlama araçlarını ifade etmektedir.</a:t>
            </a:r>
            <a:endParaRPr lang="tr-TR" sz="3600" dirty="0"/>
          </a:p>
        </p:txBody>
      </p:sp>
    </p:spTree>
    <p:extLst>
      <p:ext uri="{BB962C8B-B14F-4D97-AF65-F5344CB8AC3E}">
        <p14:creationId xmlns:p14="http://schemas.microsoft.com/office/powerpoint/2010/main" val="1010817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640960" cy="3816424"/>
          </a:xfrm>
        </p:spPr>
        <p:txBody>
          <a:bodyPr>
            <a:noAutofit/>
          </a:bodyPr>
          <a:lstStyle/>
          <a:p>
            <a:pPr marL="0" indent="0">
              <a:buNone/>
            </a:pPr>
            <a:r>
              <a:rPr lang="tr-TR" sz="2800" b="1" dirty="0" smtClean="0"/>
              <a:t>Bütünleşik pazarlamada iki kilit tema vardır:</a:t>
            </a:r>
          </a:p>
          <a:p>
            <a:pPr marL="514350" indent="-514350">
              <a:buAutoNum type="arabicPeriod"/>
            </a:pPr>
            <a:r>
              <a:rPr lang="tr-TR" sz="2800" dirty="0" smtClean="0"/>
              <a:t>Değer sunmak ve iletmek için farklı pazarlama faaliyetleri kullanılır.</a:t>
            </a:r>
          </a:p>
          <a:p>
            <a:pPr marL="514350" indent="-514350">
              <a:buAutoNum type="arabicPeriod"/>
            </a:pPr>
            <a:r>
              <a:rPr lang="tr-TR" sz="2800" dirty="0" smtClean="0"/>
              <a:t>Bu pazarlama faaliyetleri, zincirleme etkiyi maksimize etmek için düzenlenir.</a:t>
            </a:r>
          </a:p>
          <a:p>
            <a:pPr marL="0" indent="0">
              <a:buNone/>
            </a:pPr>
            <a:r>
              <a:rPr lang="tr-TR" sz="2800" dirty="0" smtClean="0"/>
              <a:t>	Yani bir pazarlama faaliyeti diğerleri de göz önünde bulundurularak tasarlanıp, uygulanmalıdır.</a:t>
            </a:r>
            <a:endParaRPr lang="tr-TR" sz="2800" dirty="0"/>
          </a:p>
        </p:txBody>
      </p:sp>
      <p:pic>
        <p:nvPicPr>
          <p:cNvPr id="1026" name="Picture 2" descr="http://4.bp.blogspot.com/-ky_LMAc6wl0/US-E-im3hgI/AAAAAAAAAAM/pDYXc678O0U/s320/pazarlama%2B%C5%9Fek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77072"/>
            <a:ext cx="5760640" cy="261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68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640960" cy="6480720"/>
          </a:xfrm>
        </p:spPr>
        <p:txBody>
          <a:bodyPr>
            <a:normAutofit/>
          </a:bodyPr>
          <a:lstStyle/>
          <a:p>
            <a:pPr marL="0" indent="0">
              <a:buNone/>
            </a:pPr>
            <a:r>
              <a:rPr lang="tr-TR" sz="3600" b="1" i="1" dirty="0" smtClean="0"/>
              <a:t>İçsel Pazarlama</a:t>
            </a:r>
          </a:p>
          <a:p>
            <a:pPr marL="0" indent="0"/>
            <a:r>
              <a:rPr lang="tr-TR" sz="3200" dirty="0" smtClean="0"/>
              <a:t>İşletme içi çalışanında müşteri olarak fark edilmesiyle ortaya çıkan bir kavramdır.</a:t>
            </a:r>
          </a:p>
          <a:p>
            <a:pPr marL="0" indent="0"/>
            <a:r>
              <a:rPr lang="tr-TR" sz="3200" dirty="0" err="1" smtClean="0"/>
              <a:t>Kotler</a:t>
            </a:r>
            <a:r>
              <a:rPr lang="tr-TR" sz="3200" dirty="0" smtClean="0"/>
              <a:t> hizmet İşletmelerinde 3 tür pazarlama yaklaşımından bahsetmektedir:</a:t>
            </a:r>
          </a:p>
          <a:p>
            <a:pPr marL="514350" indent="-514350">
              <a:buAutoNum type="arabicPeriod"/>
            </a:pPr>
            <a:r>
              <a:rPr lang="tr-TR" sz="3200" dirty="0" smtClean="0"/>
              <a:t>Tüketici-İşletme yönetimi arasındaki ilişki; dışsal.</a:t>
            </a:r>
          </a:p>
          <a:p>
            <a:pPr marL="514350" indent="-514350">
              <a:buAutoNum type="arabicPeriod"/>
            </a:pPr>
            <a:r>
              <a:rPr lang="tr-TR" sz="3200" dirty="0" smtClean="0"/>
              <a:t>Tüketicilerle-Çalışanlar arasındaki ilişki; enteraktif veya etkileşimli.</a:t>
            </a:r>
          </a:p>
          <a:p>
            <a:pPr marL="514350" indent="-514350">
              <a:buAutoNum type="arabicPeriod"/>
            </a:pPr>
            <a:r>
              <a:rPr lang="tr-TR" sz="3200" dirty="0" smtClean="0"/>
              <a:t>İşletme-Çalışanlar arasındaki ilişki ise; </a:t>
            </a:r>
            <a:r>
              <a:rPr lang="tr-TR" sz="3200" b="1" dirty="0" smtClean="0"/>
              <a:t>içsel pazarlamadır.</a:t>
            </a:r>
          </a:p>
        </p:txBody>
      </p:sp>
    </p:spTree>
    <p:extLst>
      <p:ext uri="{BB962C8B-B14F-4D97-AF65-F5344CB8AC3E}">
        <p14:creationId xmlns:p14="http://schemas.microsoft.com/office/powerpoint/2010/main" val="1684788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0708" y="-243408"/>
            <a:ext cx="8496944" cy="3816424"/>
          </a:xfrm>
        </p:spPr>
        <p:txBody>
          <a:bodyPr>
            <a:normAutofit fontScale="85000" lnSpcReduction="10000"/>
          </a:bodyPr>
          <a:lstStyle/>
          <a:p>
            <a:pPr marL="0" indent="65088">
              <a:lnSpc>
                <a:spcPct val="150000"/>
              </a:lnSpc>
            </a:pPr>
            <a:endParaRPr lang="tr-TR" sz="3200" dirty="0" smtClean="0"/>
          </a:p>
          <a:p>
            <a:pPr marL="0" indent="65088">
              <a:lnSpc>
                <a:spcPct val="150000"/>
              </a:lnSpc>
            </a:pPr>
            <a:r>
              <a:rPr lang="tr-TR" sz="3200" dirty="0" smtClean="0"/>
              <a:t>İçsel pazarlama; işletme içerisindekilerin, özelliklede üst yönetimin uygun pazarlama prensiplerini benimsemesini garanti etmekle ilgili olup, müşterilere en iyi şekilde hizmet etmek isteyecek kişilerin işletmeye alınması, eğitilmesi ve güdülenmesi işidir. </a:t>
            </a:r>
          </a:p>
        </p:txBody>
      </p:sp>
      <p:pic>
        <p:nvPicPr>
          <p:cNvPr id="2050" name="Picture 2" descr="http://www.proteiniletisim.com/protein_img/butunlesik_pazarl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77071"/>
            <a:ext cx="6264695" cy="220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87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8640"/>
            <a:ext cx="8424936" cy="6480720"/>
          </a:xfrm>
        </p:spPr>
        <p:txBody>
          <a:bodyPr>
            <a:normAutofit/>
          </a:bodyPr>
          <a:lstStyle/>
          <a:p>
            <a:pPr marL="0" indent="65088"/>
            <a:r>
              <a:rPr lang="tr-TR" sz="3200" i="1" dirty="0">
                <a:effectLst>
                  <a:outerShdw blurRad="38100" dist="38100" dir="2700000" algn="tl">
                    <a:srgbClr val="000000">
                      <a:alpha val="43137"/>
                    </a:srgbClr>
                  </a:outerShdw>
                </a:effectLst>
              </a:rPr>
              <a:t>İçsel pazarlama iki düzeyde gerçekleşir;</a:t>
            </a:r>
          </a:p>
          <a:p>
            <a:pPr marL="514350" indent="-514350">
              <a:buAutoNum type="arabicPeriod"/>
            </a:pPr>
            <a:r>
              <a:rPr lang="tr-TR" sz="3200" dirty="0" smtClean="0"/>
              <a:t>Çeşitli </a:t>
            </a:r>
            <a:r>
              <a:rPr lang="tr-TR" sz="3200" dirty="0"/>
              <a:t>pazarlama fonksiyonları (satış gücü, reklam, hizmet, ürün yönetimi, pazarlama araştırması) birlikte çalışmalı ve farklı fonksiyonlar arasında bir eşgüdüm sağlamalıdır</a:t>
            </a:r>
            <a:r>
              <a:rPr lang="tr-TR" sz="3200" dirty="0" smtClean="0"/>
              <a:t>.</a:t>
            </a:r>
          </a:p>
          <a:p>
            <a:pPr marL="514350" indent="-514350">
              <a:buAutoNum type="arabicPeriod"/>
            </a:pPr>
            <a:r>
              <a:rPr lang="tr-TR" sz="3200" dirty="0" smtClean="0"/>
              <a:t>Pazarlamanın diğer işletme bölümleri tarafında da benimsenmesi gerekir. Çünkü pazarlama işi sadece bir bölümün değil,  tüm işletmenin işi olmalıdır.</a:t>
            </a:r>
            <a:endParaRPr lang="tr-TR" sz="3200" dirty="0"/>
          </a:p>
          <a:p>
            <a:pPr marL="0" indent="65088"/>
            <a:endParaRPr lang="tr-TR" sz="3200" dirty="0"/>
          </a:p>
        </p:txBody>
      </p:sp>
    </p:spTree>
    <p:extLst>
      <p:ext uri="{BB962C8B-B14F-4D97-AF65-F5344CB8AC3E}">
        <p14:creationId xmlns:p14="http://schemas.microsoft.com/office/powerpoint/2010/main" val="2295165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640960" cy="6480720"/>
          </a:xfrm>
        </p:spPr>
        <p:txBody>
          <a:bodyPr>
            <a:normAutofit/>
          </a:bodyPr>
          <a:lstStyle/>
          <a:p>
            <a:pPr marL="0" indent="0">
              <a:buNone/>
            </a:pPr>
            <a:r>
              <a:rPr lang="tr-TR" sz="3600" b="1" i="1" dirty="0" smtClean="0"/>
              <a:t>Sosyal Sorumluluk Pazarlaması</a:t>
            </a:r>
          </a:p>
          <a:p>
            <a:pPr marL="0" indent="0"/>
            <a:r>
              <a:rPr lang="tr-TR" sz="3200" dirty="0" smtClean="0"/>
              <a:t>Pazarlama programlarının, etik, çevresel yasal ve sosyal boyutlarının tartışılması ve anlaşılmasıdır.</a:t>
            </a:r>
          </a:p>
          <a:p>
            <a:pPr marL="0" indent="0"/>
            <a:r>
              <a:rPr lang="tr-TR" sz="3200" dirty="0" smtClean="0"/>
              <a:t>Sosyal sorumluluk yaklaşıma göre pazarlamacılar, toplumsal refah için yaptıkları yapacaklarını dikkate almak zorundadırlar.</a:t>
            </a:r>
          </a:p>
          <a:p>
            <a:pPr marL="0" indent="0"/>
            <a:r>
              <a:rPr lang="tr-TR" sz="3200" dirty="0" smtClean="0"/>
              <a:t>Birey için iyi olan her zaman toplum için iyi olmayabilir. Pazar bazen toplumun çıkarlarına ya da uzun dönemde tüketicinin çıkarlarına ters düşen isteklere de sahip olabilir.</a:t>
            </a:r>
            <a:endParaRPr lang="tr-TR" sz="2800" dirty="0"/>
          </a:p>
        </p:txBody>
      </p:sp>
    </p:spTree>
    <p:extLst>
      <p:ext uri="{BB962C8B-B14F-4D97-AF65-F5344CB8AC3E}">
        <p14:creationId xmlns:p14="http://schemas.microsoft.com/office/powerpoint/2010/main" val="1729196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712968" cy="3456384"/>
          </a:xfrm>
        </p:spPr>
        <p:txBody>
          <a:bodyPr>
            <a:normAutofit fontScale="77500" lnSpcReduction="20000"/>
          </a:bodyPr>
          <a:lstStyle/>
          <a:p>
            <a:pPr marL="0" indent="65088">
              <a:lnSpc>
                <a:spcPct val="150000"/>
              </a:lnSpc>
            </a:pPr>
            <a:r>
              <a:rPr lang="tr-TR" sz="3200" dirty="0" smtClean="0"/>
              <a:t>Bu ve benzeri yaklaşımlar pazarlama kavram ve literatürünü genişleten «insancıl pazarlama» ve «ekolojik pazarlama» gibi yeni terimlerin doğmasına yol açmıştır.</a:t>
            </a:r>
          </a:p>
          <a:p>
            <a:pPr marL="0" indent="0">
              <a:lnSpc>
                <a:spcPct val="150000"/>
              </a:lnSpc>
              <a:buNone/>
            </a:pPr>
            <a:r>
              <a:rPr lang="tr-TR" sz="3200" dirty="0" smtClean="0"/>
              <a:t>	Buna «</a:t>
            </a:r>
            <a:r>
              <a:rPr lang="tr-TR" sz="3200" b="1" dirty="0" smtClean="0"/>
              <a:t>toplumsal pazarlama</a:t>
            </a:r>
            <a:r>
              <a:rPr lang="tr-TR" sz="3200" dirty="0" smtClean="0"/>
              <a:t>(</a:t>
            </a:r>
            <a:r>
              <a:rPr lang="tr-TR" sz="3200" dirty="0" err="1" smtClean="0"/>
              <a:t>societal</a:t>
            </a:r>
            <a:r>
              <a:rPr lang="tr-TR" sz="3200" dirty="0" smtClean="0"/>
              <a:t> marketing </a:t>
            </a:r>
            <a:r>
              <a:rPr lang="tr-TR" sz="3200" dirty="0" err="1" smtClean="0"/>
              <a:t>concept</a:t>
            </a:r>
            <a:r>
              <a:rPr lang="tr-TR" sz="3200" dirty="0" smtClean="0"/>
              <a:t>)» ya da </a:t>
            </a:r>
            <a:r>
              <a:rPr lang="tr-TR" sz="3200" b="1" dirty="0" smtClean="0"/>
              <a:t>sosyal sorumluluk pazarlaması </a:t>
            </a:r>
            <a:r>
              <a:rPr lang="tr-TR" sz="3200" dirty="0" smtClean="0"/>
              <a:t>denilmektedir.</a:t>
            </a:r>
            <a:endParaRPr lang="tr-TR" sz="3200" dirty="0"/>
          </a:p>
        </p:txBody>
      </p:sp>
      <p:pic>
        <p:nvPicPr>
          <p:cNvPr id="3074" name="Picture 2" descr="http://www.tubitak.gov.tr/sites/default/files/styles/ana_gorsel/public/butunlesik-resim.jpg?itok=RjxIfo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717032"/>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568952" cy="6480720"/>
          </a:xfrm>
        </p:spPr>
        <p:txBody>
          <a:bodyPr>
            <a:normAutofit/>
          </a:bodyPr>
          <a:lstStyle/>
          <a:p>
            <a:r>
              <a:rPr lang="tr-TR" sz="2800" dirty="0" smtClean="0"/>
              <a:t>Pazarlama yönetim felsefesindeki değişmeleri açıklayan bu evrimsel gelişmenin aşamaları şöyledir;</a:t>
            </a:r>
          </a:p>
          <a:p>
            <a:pPr lvl="0">
              <a:buNone/>
            </a:pPr>
            <a:r>
              <a:rPr lang="tr-TR" sz="2800" b="1" i="1" u="sng" dirty="0" smtClean="0"/>
              <a:t>Üretim Yönlü Aşamalar</a:t>
            </a:r>
          </a:p>
          <a:p>
            <a:pPr marL="719138" lvl="0" indent="-654050"/>
            <a:r>
              <a:rPr lang="tr-TR" sz="2800" dirty="0" smtClean="0"/>
              <a:t>Üretim anlayışı aşaması</a:t>
            </a:r>
          </a:p>
          <a:p>
            <a:pPr marL="719138" lvl="0" indent="-654050"/>
            <a:r>
              <a:rPr lang="tr-TR" sz="2800" dirty="0" smtClean="0"/>
              <a:t>Ürün anlayışı aşaması</a:t>
            </a:r>
          </a:p>
          <a:p>
            <a:pPr marL="719138" lvl="0" indent="-654050"/>
            <a:r>
              <a:rPr lang="tr-TR" sz="2800" dirty="0" smtClean="0"/>
              <a:t>Satış anlayışı aşaması </a:t>
            </a:r>
          </a:p>
          <a:p>
            <a:pPr lvl="0">
              <a:buNone/>
            </a:pPr>
            <a:r>
              <a:rPr lang="tr-TR" sz="2800" b="1" i="1" u="sng" dirty="0"/>
              <a:t>Pazarlama Yönlü Aşamalar</a:t>
            </a:r>
          </a:p>
          <a:p>
            <a:pPr marL="719138" lvl="0" indent="-654050"/>
            <a:r>
              <a:rPr lang="tr-TR" sz="2800" dirty="0"/>
              <a:t>Modern pazarlama anlayışı aşaması</a:t>
            </a:r>
          </a:p>
          <a:p>
            <a:pPr marL="719138" lvl="0" indent="-654050"/>
            <a:r>
              <a:rPr lang="tr-TR" sz="2800" dirty="0"/>
              <a:t>Bütünsel pazarlama anlayışı </a:t>
            </a:r>
          </a:p>
          <a:p>
            <a:pPr marL="65088" lvl="0" indent="0">
              <a:buNone/>
            </a:pPr>
            <a:endParaRPr lang="tr-TR" sz="2800" dirty="0" smtClean="0"/>
          </a:p>
          <a:p>
            <a:pPr marL="65088" indent="0">
              <a:buNone/>
            </a:pPr>
            <a:endParaRPr lang="tr-TR" sz="2800" dirty="0"/>
          </a:p>
        </p:txBody>
      </p:sp>
      <p:pic>
        <p:nvPicPr>
          <p:cNvPr id="3074" name="Picture 2" descr="http://4.bp.blogspot.com/-dFs_Y5JDRpo/UXe37EpjdzI/AAAAAAAAAH8/j5uYB4nrqsA/s1600/de%C4%9Fi%C5%9Fim%2Bzaman%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25063" y="2939063"/>
            <a:ext cx="5301206" cy="253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88640"/>
            <a:ext cx="8208912" cy="6480720"/>
          </a:xfrm>
        </p:spPr>
        <p:txBody>
          <a:bodyPr>
            <a:normAutofit/>
          </a:bodyPr>
          <a:lstStyle/>
          <a:p>
            <a:pPr marL="65088" indent="0" algn="ctr">
              <a:buNone/>
            </a:pPr>
            <a:r>
              <a:rPr lang="tr-TR" sz="4000" b="1" dirty="0" smtClean="0"/>
              <a:t>Üretim Anlayışı Aşaması </a:t>
            </a:r>
            <a:endParaRPr lang="tr-TR" sz="4000" dirty="0" smtClean="0"/>
          </a:p>
          <a:p>
            <a:pPr marL="65088" indent="0"/>
            <a:r>
              <a:rPr lang="tr-TR" sz="3600" dirty="0" smtClean="0"/>
              <a:t> 1900’lü yılların başında temel sorun üretim ve arz yetersizliği olduğu için müşteri bulma sorunu ikinci planda kalmıştır.</a:t>
            </a:r>
          </a:p>
          <a:p>
            <a:pPr marL="65088" indent="0"/>
            <a:r>
              <a:rPr lang="tr-TR" sz="3600" dirty="0" smtClean="0"/>
              <a:t>Bu durum üretim tekniklerinin geliştirilmesine, kitlesel üretimin arttırılıp, maliyetlerin düşürülmesine, hareket ve zaman etütlerine ağırlık verilmesine neden olmuştur.</a:t>
            </a:r>
            <a:endParaRPr lang="tr-TR" sz="3600" dirty="0"/>
          </a:p>
        </p:txBody>
      </p:sp>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692696"/>
            <a:ext cx="8424936" cy="5976664"/>
          </a:xfrm>
        </p:spPr>
        <p:txBody>
          <a:bodyPr>
            <a:normAutofit/>
          </a:bodyPr>
          <a:lstStyle/>
          <a:p>
            <a:pPr marL="90488" indent="-25400"/>
            <a:r>
              <a:rPr lang="tr-TR" sz="3600" dirty="0"/>
              <a:t>Malın talebinin arzından fazla olduğu, başlangıçtaki üretim maliyetlerinin yüksek olduğu durumlarda pazarı geliştirmek için maliyetlerin düşürülmesi gerektiğinde başvurulur. Bu da </a:t>
            </a:r>
            <a:r>
              <a:rPr lang="tr-TR" sz="3600" b="1" i="1" dirty="0"/>
              <a:t>Kitlesel Üretim </a:t>
            </a:r>
            <a:r>
              <a:rPr lang="tr-TR" sz="3600" dirty="0"/>
              <a:t>demektir</a:t>
            </a:r>
            <a:r>
              <a:rPr lang="tr-TR" sz="3600" dirty="0" smtClean="0"/>
              <a:t>.</a:t>
            </a:r>
          </a:p>
          <a:p>
            <a:pPr marL="90488" indent="-25400"/>
            <a:r>
              <a:rPr lang="tr-TR" sz="3600" dirty="0" smtClean="0"/>
              <a:t>Talebin </a:t>
            </a:r>
            <a:r>
              <a:rPr lang="tr-TR" sz="3600" dirty="0"/>
              <a:t>arzdan fazla olduğu durumlarda tüketicilerin fazla seçim hakkı yoktur, bulabildikleri ile yetinmek zorundadırlar. </a:t>
            </a:r>
          </a:p>
          <a:p>
            <a:pPr marL="65088" indent="0">
              <a:buNone/>
            </a:pPr>
            <a:endParaRPr lang="tr-TR" sz="3600" dirty="0"/>
          </a:p>
        </p:txBody>
      </p:sp>
    </p:spTree>
    <p:extLst>
      <p:ext uri="{BB962C8B-B14F-4D97-AF65-F5344CB8AC3E}">
        <p14:creationId xmlns:p14="http://schemas.microsoft.com/office/powerpoint/2010/main" val="179956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496944" cy="3456384"/>
          </a:xfrm>
        </p:spPr>
        <p:txBody>
          <a:bodyPr>
            <a:normAutofit/>
          </a:bodyPr>
          <a:lstStyle/>
          <a:p>
            <a:pPr marL="65088" indent="0"/>
            <a:r>
              <a:rPr lang="tr-TR" sz="3600" dirty="0" smtClean="0"/>
              <a:t>Yöneticiler, tüketicilerin mevcut fiyatları uygun olan mal almak istemeyeceklerini, bunun için de üretim ve dağıtım etkinliğini geliştirmenin yeterli olacağı inancı içindedirler. </a:t>
            </a:r>
          </a:p>
          <a:p>
            <a:pPr marL="65088" indent="0">
              <a:buNone/>
            </a:pPr>
            <a:endParaRPr lang="tr-TR" sz="3600" dirty="0"/>
          </a:p>
        </p:txBody>
      </p:sp>
      <p:pic>
        <p:nvPicPr>
          <p:cNvPr id="4098" name="Picture 2" descr="https://encrypted-tbn1.gstatic.com/images?q=tbn:ANd9GcRYuxVhZpyfhtUJNJ3FJHxrlK6F_T9s3lIlCZt-KonRTbWPefrlNInjdct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924944"/>
            <a:ext cx="3671292" cy="367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5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6632"/>
            <a:ext cx="8496944" cy="3960440"/>
          </a:xfrm>
        </p:spPr>
        <p:txBody>
          <a:bodyPr>
            <a:normAutofit/>
          </a:bodyPr>
          <a:lstStyle/>
          <a:p>
            <a:pPr marL="65088" indent="0"/>
            <a:r>
              <a:rPr lang="tr-TR" sz="3600" dirty="0" smtClean="0"/>
              <a:t>Tüketicilerin yalnızca fiyat düşüklüğü ve malın bulunabilirliği ile ilgilendikleri, bunun dışındaki değişkenlere pek fazla önem vermedikleri varsayımına dayanır. </a:t>
            </a:r>
          </a:p>
          <a:p>
            <a:pPr marL="65088" indent="0">
              <a:buNone/>
            </a:pPr>
            <a:endParaRPr lang="tr-TR" sz="3600" dirty="0"/>
          </a:p>
        </p:txBody>
      </p:sp>
      <p:pic>
        <p:nvPicPr>
          <p:cNvPr id="5122" name="Picture 2" descr="https://encrypted-tbn1.gstatic.com/images?q=tbn:ANd9GcQKjZXFfr6-i7NI-rqBidQ7i0leNWDpGba34yII1luxMBmQtvuH8irpPJZ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8999"/>
            <a:ext cx="5707335" cy="308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1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um teması">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Özel 1">
      <a:majorFont>
        <a:latin typeface="Tempus Sans ITC"/>
        <a:ea typeface=""/>
        <a:cs typeface=""/>
      </a:majorFont>
      <a:minorFont>
        <a:latin typeface="Tempus Sans ITC"/>
        <a:ea typeface=""/>
        <a:cs typeface=""/>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 teması</Template>
  <TotalTime>594</TotalTime>
  <Words>1666</Words>
  <Application>Microsoft Office PowerPoint</Application>
  <PresentationFormat>Ekran Gösterisi (4:3)</PresentationFormat>
  <Paragraphs>253</Paragraphs>
  <Slides>48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48</vt:i4>
      </vt:variant>
    </vt:vector>
  </HeadingPairs>
  <TitlesOfParts>
    <vt:vector size="57" baseType="lpstr">
      <vt:lpstr>Arial</vt:lpstr>
      <vt:lpstr>Calibri</vt:lpstr>
      <vt:lpstr>Courier New</vt:lpstr>
      <vt:lpstr>Tempus Sans ITC</vt:lpstr>
      <vt:lpstr>Times New Roman</vt:lpstr>
      <vt:lpstr>Trebuchet MS</vt:lpstr>
      <vt:lpstr>Wingdings</vt:lpstr>
      <vt:lpstr>Wingdings 2</vt:lpstr>
      <vt:lpstr>sunum teması</vt:lpstr>
      <vt:lpstr>Ünite 2  Pazarlama Anlayısındaki Degismeler </vt:lpstr>
      <vt:lpstr>PAZARLAMANIN FİRMALARDAKİ ROLÜ</vt:lpstr>
      <vt:lpstr>PowerPoint Sunusu</vt:lpstr>
      <vt:lpstr>PAZARLAMA ANLAYIŞINDAKİ DEĞİŞMELER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Klasik Pazarlama (Satış) Anlayışı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PAZARLAMANIN TOPLUMSAL ROLÜ</dc:title>
  <dc:creator>muhammedserdar.türk</dc:creator>
  <cp:lastModifiedBy>asus-pc</cp:lastModifiedBy>
  <cp:revision>172</cp:revision>
  <dcterms:created xsi:type="dcterms:W3CDTF">2012-10-09T17:08:01Z</dcterms:created>
  <dcterms:modified xsi:type="dcterms:W3CDTF">2019-09-21T11:14:05Z</dcterms:modified>
</cp:coreProperties>
</file>